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embeddedFontLst>
    <p:embeddedFont>
      <p:font typeface="Bookman Old Style" panose="02050604050505020204" pitchFamily="18" charset="0"/>
      <p:regular r:id="rId25"/>
      <p:bold r:id="rId26"/>
      <p:italic r:id="rId27"/>
      <p:boldItalic r:id="rId28"/>
    </p:embeddedFon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Rockwell" panose="02060603020205020403" pitchFamily="18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27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vallee Carol" userId="e4914615-e9e4-481c-a0fc-8684dda9f5c9" providerId="ADAL" clId="{1549A7E8-231C-4D4D-AB9A-FEF4C58361A8}"/>
    <pc:docChg chg="undo custSel modSld">
      <pc:chgData name="Lavallee Carol" userId="e4914615-e9e4-481c-a0fc-8684dda9f5c9" providerId="ADAL" clId="{1549A7E8-231C-4D4D-AB9A-FEF4C58361A8}" dt="2019-02-28T14:48:00.646" v="103"/>
      <pc:docMkLst>
        <pc:docMk/>
      </pc:docMkLst>
      <pc:sldChg chg="addSp delSp modSp">
        <pc:chgData name="Lavallee Carol" userId="e4914615-e9e4-481c-a0fc-8684dda9f5c9" providerId="ADAL" clId="{1549A7E8-231C-4D4D-AB9A-FEF4C58361A8}" dt="2019-02-28T14:35:32.241" v="28" actId="1076"/>
        <pc:sldMkLst>
          <pc:docMk/>
          <pc:sldMk cId="0" sldId="260"/>
        </pc:sldMkLst>
        <pc:spChg chg="mod">
          <ac:chgData name="Lavallee Carol" userId="e4914615-e9e4-481c-a0fc-8684dda9f5c9" providerId="ADAL" clId="{1549A7E8-231C-4D4D-AB9A-FEF4C58361A8}" dt="2019-02-28T14:33:42.816" v="24" actId="20577"/>
          <ac:spMkLst>
            <pc:docMk/>
            <pc:sldMk cId="0" sldId="260"/>
            <ac:spMk id="187" creationId="{00000000-0000-0000-0000-000000000000}"/>
          </ac:spMkLst>
        </pc:spChg>
        <pc:picChg chg="add mod">
          <ac:chgData name="Lavallee Carol" userId="e4914615-e9e4-481c-a0fc-8684dda9f5c9" providerId="ADAL" clId="{1549A7E8-231C-4D4D-AB9A-FEF4C58361A8}" dt="2019-02-28T14:35:32.241" v="28" actId="1076"/>
          <ac:picMkLst>
            <pc:docMk/>
            <pc:sldMk cId="0" sldId="260"/>
            <ac:picMk id="3" creationId="{7EB6C66E-6C76-4D3B-939F-FC72EC13BC7D}"/>
          </ac:picMkLst>
        </pc:picChg>
        <pc:picChg chg="del">
          <ac:chgData name="Lavallee Carol" userId="e4914615-e9e4-481c-a0fc-8684dda9f5c9" providerId="ADAL" clId="{1549A7E8-231C-4D4D-AB9A-FEF4C58361A8}" dt="2019-02-28T14:33:28.540" v="0" actId="478"/>
          <ac:picMkLst>
            <pc:docMk/>
            <pc:sldMk cId="0" sldId="260"/>
            <ac:picMk id="185" creationId="{00000000-0000-0000-0000-000000000000}"/>
          </ac:picMkLst>
        </pc:picChg>
        <pc:picChg chg="del">
          <ac:chgData name="Lavallee Carol" userId="e4914615-e9e4-481c-a0fc-8684dda9f5c9" providerId="ADAL" clId="{1549A7E8-231C-4D4D-AB9A-FEF4C58361A8}" dt="2019-02-28T14:33:30.936" v="1" actId="478"/>
          <ac:picMkLst>
            <pc:docMk/>
            <pc:sldMk cId="0" sldId="260"/>
            <ac:picMk id="188" creationId="{00000000-0000-0000-0000-000000000000}"/>
          </ac:picMkLst>
        </pc:picChg>
      </pc:sldChg>
      <pc:sldChg chg="modAnim">
        <pc:chgData name="Lavallee Carol" userId="e4914615-e9e4-481c-a0fc-8684dda9f5c9" providerId="ADAL" clId="{1549A7E8-231C-4D4D-AB9A-FEF4C58361A8}" dt="2019-02-28T14:37:11.501" v="31"/>
        <pc:sldMkLst>
          <pc:docMk/>
          <pc:sldMk cId="0" sldId="262"/>
        </pc:sldMkLst>
      </pc:sldChg>
      <pc:sldChg chg="modSp modAnim">
        <pc:chgData name="Lavallee Carol" userId="e4914615-e9e4-481c-a0fc-8684dda9f5c9" providerId="ADAL" clId="{1549A7E8-231C-4D4D-AB9A-FEF4C58361A8}" dt="2019-02-28T14:39:14.583" v="39" actId="1076"/>
        <pc:sldMkLst>
          <pc:docMk/>
          <pc:sldMk cId="0" sldId="263"/>
        </pc:sldMkLst>
        <pc:spChg chg="mod">
          <ac:chgData name="Lavallee Carol" userId="e4914615-e9e4-481c-a0fc-8684dda9f5c9" providerId="ADAL" clId="{1549A7E8-231C-4D4D-AB9A-FEF4C58361A8}" dt="2019-02-28T14:39:14.583" v="39" actId="1076"/>
          <ac:spMkLst>
            <pc:docMk/>
            <pc:sldMk cId="0" sldId="263"/>
            <ac:spMk id="211" creationId="{00000000-0000-0000-0000-000000000000}"/>
          </ac:spMkLst>
        </pc:spChg>
      </pc:sldChg>
      <pc:sldChg chg="modSp modAnim">
        <pc:chgData name="Lavallee Carol" userId="e4914615-e9e4-481c-a0fc-8684dda9f5c9" providerId="ADAL" clId="{1549A7E8-231C-4D4D-AB9A-FEF4C58361A8}" dt="2019-02-28T14:40:52.450" v="46" actId="1076"/>
        <pc:sldMkLst>
          <pc:docMk/>
          <pc:sldMk cId="0" sldId="265"/>
        </pc:sldMkLst>
        <pc:spChg chg="mod">
          <ac:chgData name="Lavallee Carol" userId="e4914615-e9e4-481c-a0fc-8684dda9f5c9" providerId="ADAL" clId="{1549A7E8-231C-4D4D-AB9A-FEF4C58361A8}" dt="2019-02-28T14:40:52.450" v="46" actId="1076"/>
          <ac:spMkLst>
            <pc:docMk/>
            <pc:sldMk cId="0" sldId="265"/>
            <ac:spMk id="227" creationId="{00000000-0000-0000-0000-000000000000}"/>
          </ac:spMkLst>
        </pc:spChg>
      </pc:sldChg>
      <pc:sldChg chg="modAnim">
        <pc:chgData name="Lavallee Carol" userId="e4914615-e9e4-481c-a0fc-8684dda9f5c9" providerId="ADAL" clId="{1549A7E8-231C-4D4D-AB9A-FEF4C58361A8}" dt="2019-02-28T14:42:02.561" v="49"/>
        <pc:sldMkLst>
          <pc:docMk/>
          <pc:sldMk cId="0" sldId="266"/>
        </pc:sldMkLst>
      </pc:sldChg>
      <pc:sldChg chg="modAnim">
        <pc:chgData name="Lavallee Carol" userId="e4914615-e9e4-481c-a0fc-8684dda9f5c9" providerId="ADAL" clId="{1549A7E8-231C-4D4D-AB9A-FEF4C58361A8}" dt="2019-02-28T14:37:38.565" v="34"/>
        <pc:sldMkLst>
          <pc:docMk/>
          <pc:sldMk cId="0" sldId="267"/>
        </pc:sldMkLst>
      </pc:sldChg>
      <pc:sldChg chg="modSp modAnim">
        <pc:chgData name="Lavallee Carol" userId="e4914615-e9e4-481c-a0fc-8684dda9f5c9" providerId="ADAL" clId="{1549A7E8-231C-4D4D-AB9A-FEF4C58361A8}" dt="2019-02-28T14:48:00.646" v="103"/>
        <pc:sldMkLst>
          <pc:docMk/>
          <pc:sldMk cId="0" sldId="270"/>
        </pc:sldMkLst>
        <pc:spChg chg="mod">
          <ac:chgData name="Lavallee Carol" userId="e4914615-e9e4-481c-a0fc-8684dda9f5c9" providerId="ADAL" clId="{1549A7E8-231C-4D4D-AB9A-FEF4C58361A8}" dt="2019-02-28T14:47:00.830" v="97" actId="20577"/>
          <ac:spMkLst>
            <pc:docMk/>
            <pc:sldMk cId="0" sldId="270"/>
            <ac:spMk id="269" creationId="{00000000-0000-0000-0000-000000000000}"/>
          </ac:spMkLst>
        </pc:spChg>
        <pc:spChg chg="mod">
          <ac:chgData name="Lavallee Carol" userId="e4914615-e9e4-481c-a0fc-8684dda9f5c9" providerId="ADAL" clId="{1549A7E8-231C-4D4D-AB9A-FEF4C58361A8}" dt="2019-02-28T14:45:31.722" v="80" actId="1076"/>
          <ac:spMkLst>
            <pc:docMk/>
            <pc:sldMk cId="0" sldId="270"/>
            <ac:spMk id="27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man Old Style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>
            <a:spLocks noGrp="1"/>
          </p:cNvSpPr>
          <p:nvPr>
            <p:ph type="pic" idx="2"/>
          </p:nvPr>
        </p:nvSpPr>
        <p:spPr>
          <a:xfrm>
            <a:off x="913806" y="621321"/>
            <a:ext cx="10367564" cy="3379735"/>
          </a:xfrm>
          <a:prstGeom prst="rect">
            <a:avLst/>
          </a:prstGeom>
          <a:noFill/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913795" y="5108728"/>
            <a:ext cx="10365998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913795" y="4204820"/>
            <a:ext cx="10353761" cy="1592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>
            <a:off x="1720644" y="3610032"/>
            <a:ext cx="8752299" cy="42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2"/>
          </p:nvPr>
        </p:nvSpPr>
        <p:spPr>
          <a:xfrm>
            <a:off x="913794" y="4204821"/>
            <a:ext cx="10353762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13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ckwell"/>
              <a:buNone/>
            </a:pPr>
            <a:r>
              <a:rPr lang="en-US" sz="8000" b="0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“</a:t>
            </a:r>
            <a:endParaRPr/>
          </a:p>
        </p:txBody>
      </p:sp>
      <p:sp>
        <p:nvSpPr>
          <p:cNvPr id="89" name="Google Shape;89;p13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ckwell"/>
              <a:buNone/>
            </a:pPr>
            <a:r>
              <a:rPr lang="en-US" sz="8000" b="0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913794" y="4650556"/>
            <a:ext cx="10353763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2"/>
          </p:nvPr>
        </p:nvSpPr>
        <p:spPr>
          <a:xfrm>
            <a:off x="913794" y="2911624"/>
            <a:ext cx="3298956" cy="28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3"/>
          </p:nvPr>
        </p:nvSpPr>
        <p:spPr>
          <a:xfrm>
            <a:off x="4444878" y="2088320"/>
            <a:ext cx="3298558" cy="82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4"/>
          </p:nvPr>
        </p:nvSpPr>
        <p:spPr>
          <a:xfrm>
            <a:off x="4444878" y="2911624"/>
            <a:ext cx="3299821" cy="28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5"/>
          </p:nvPr>
        </p:nvSpPr>
        <p:spPr>
          <a:xfrm>
            <a:off x="7973298" y="2088320"/>
            <a:ext cx="3291211" cy="82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6"/>
          </p:nvPr>
        </p:nvSpPr>
        <p:spPr>
          <a:xfrm>
            <a:off x="7976346" y="2911624"/>
            <a:ext cx="3291211" cy="28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" name="Google Shape;110;p16"/>
          <p:cNvSpPr>
            <a:spLocks noGrp="1"/>
          </p:cNvSpPr>
          <p:nvPr>
            <p:ph type="pic" idx="2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3"/>
          </p:nvPr>
        </p:nvSpPr>
        <p:spPr>
          <a:xfrm>
            <a:off x="913795" y="4772161"/>
            <a:ext cx="3298955" cy="101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4"/>
          </p:nvPr>
        </p:nvSpPr>
        <p:spPr>
          <a:xfrm>
            <a:off x="4442701" y="4195899"/>
            <a:ext cx="329898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3" name="Google Shape;113;p16"/>
          <p:cNvSpPr>
            <a:spLocks noGrp="1"/>
          </p:cNvSpPr>
          <p:nvPr>
            <p:ph type="pic" idx="5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6"/>
          </p:nvPr>
        </p:nvSpPr>
        <p:spPr>
          <a:xfrm>
            <a:off x="4441348" y="4772160"/>
            <a:ext cx="3300336" cy="101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7"/>
          </p:nvPr>
        </p:nvSpPr>
        <p:spPr>
          <a:xfrm>
            <a:off x="7973423" y="4195899"/>
            <a:ext cx="328990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16"/>
          <p:cNvSpPr>
            <a:spLocks noGrp="1"/>
          </p:cNvSpPr>
          <p:nvPr>
            <p:ph type="pic" idx="8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9"/>
          </p:nvPr>
        </p:nvSpPr>
        <p:spPr>
          <a:xfrm>
            <a:off x="7973298" y="4772161"/>
            <a:ext cx="3294258" cy="101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body" idx="1"/>
          </p:nvPr>
        </p:nvSpPr>
        <p:spPr>
          <a:xfrm rot="5400000">
            <a:off x="4243108" y="-1233249"/>
            <a:ext cx="3695136" cy="1035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 rot="5400000">
            <a:off x="7405428" y="1929071"/>
            <a:ext cx="5181601" cy="254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body" idx="1"/>
          </p:nvPr>
        </p:nvSpPr>
        <p:spPr>
          <a:xfrm rot="5400000">
            <a:off x="2152346" y="-628953"/>
            <a:ext cx="5181601" cy="765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913795" y="2088319"/>
            <a:ext cx="5106004" cy="370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3403" y="2088319"/>
            <a:ext cx="5094154" cy="370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913795" y="2912232"/>
            <a:ext cx="5107208" cy="287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402003" y="2088320"/>
            <a:ext cx="486555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912232"/>
            <a:ext cx="5095357" cy="287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078064" y="609600"/>
            <a:ext cx="6189492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917228" y="2971800"/>
            <a:ext cx="3932237" cy="281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7424804" y="758881"/>
            <a:ext cx="3255356" cy="4883038"/>
          </a:xfrm>
          <a:prstGeom prst="rect">
            <a:avLst/>
          </a:prstGeom>
          <a:noFill/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913794" y="2971800"/>
            <a:ext cx="593495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 sz="34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ookman Old Style"/>
              <a:buNone/>
              <a:defRPr sz="3400" b="1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dt" idx="10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ftr" idx="11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u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u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u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u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u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u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u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u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u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hdl.loc.gov/loc.afc/afc2001015.gr01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hdl.loc.gov/loc.mss/mtj.mtjbib003997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_9UXHxZYd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loc.gov/service/pnp/nclc/00600/00667v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loc.gov/service/pnp/nclc/00600/00667v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2018678589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45m790pEyA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://www.loc.gov/teachers/usingprimarysources/guides.html" TargetMode="Externa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oc.gov/teachers/usingprimarysources/guides.html" TargetMode="External"/><Relationship Id="rId5" Type="http://schemas.openxmlformats.org/officeDocument/2006/relationships/image" Target="../media/image18.jpg"/><Relationship Id="rId4" Type="http://schemas.openxmlformats.org/officeDocument/2006/relationships/hyperlink" Target="https://www.loc.gov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MEQYbwquQ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lche.net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che.ne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carollavallee@flche.ne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acienadeau@flche.net" TargetMode="External"/><Relationship Id="rId5" Type="http://schemas.openxmlformats.org/officeDocument/2006/relationships/hyperlink" Target="mailto:tammarapurdin@flche.net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VPVjEPM9x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yourobserver.com/article/district-starts-year-fresh-logo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KC88CW3h0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lccn.loc.gov/201686301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hdl.loc.gov/loc.mss/maj.01058_0151_015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0" name="Google Shape;150;p21"/>
          <p:cNvSpPr/>
          <p:nvPr/>
        </p:nvSpPr>
        <p:spPr>
          <a:xfrm>
            <a:off x="0" y="0"/>
            <a:ext cx="12192000" cy="4551035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1" name="Google Shape;151;p21"/>
          <p:cNvSpPr txBox="1">
            <a:spLocks noGrp="1"/>
          </p:cNvSpPr>
          <p:nvPr>
            <p:ph type="ctrTitle"/>
          </p:nvPr>
        </p:nvSpPr>
        <p:spPr>
          <a:xfrm>
            <a:off x="913794" y="643467"/>
            <a:ext cx="9600217" cy="3585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Bookman Old Style"/>
              <a:buNone/>
            </a:pPr>
            <a:r>
              <a:rPr lang="en-US" sz="5000"/>
              <a:t>IT’S ELEMENTARY, MY DEAR-PRIMARY SOURCES IN THE ELEMENTARY CLASSROOM</a:t>
            </a:r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subTitle" idx="1"/>
          </p:nvPr>
        </p:nvSpPr>
        <p:spPr>
          <a:xfrm>
            <a:off x="913794" y="4872767"/>
            <a:ext cx="9600217" cy="142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/>
              <a:t>Dr. Tammara Purdin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/>
              <a:t>Dr. Kacie Nadeau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/>
              <a:t>Carol LaVallee M.Ed</a:t>
            </a:r>
            <a:endParaRPr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768044" y="471611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/>
              <a:t>MIND WALK ACTIVITY</a:t>
            </a:r>
            <a:br>
              <a:rPr lang="en-US"/>
            </a:br>
            <a:r>
              <a:rPr lang="en-US"/>
              <a:t>TEACHING WITH PRIMARY SOURCES</a:t>
            </a:r>
            <a:endParaRPr/>
          </a:p>
        </p:txBody>
      </p:sp>
      <p:sp>
        <p:nvSpPr>
          <p:cNvPr id="227" name="Google Shape;227;p30"/>
          <p:cNvSpPr txBox="1">
            <a:spLocks noGrp="1"/>
          </p:cNvSpPr>
          <p:nvPr>
            <p:ph type="body" idx="1"/>
          </p:nvPr>
        </p:nvSpPr>
        <p:spPr>
          <a:xfrm>
            <a:off x="5196265" y="1797932"/>
            <a:ext cx="6441162" cy="451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 dirty="0"/>
              <a:t>Continue your group discussion based on these questions: 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/>
              <a:t>Which of your daily activities were most likely to leave trace evidence behind? 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/>
              <a:t>What, if any, of that evidence might be preserved for the future? Why? 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/>
              <a:t>What would a person from the future be able to tell about your life and your society based on evidence of your daily activities that might be preserved for the future? </a:t>
            </a:r>
            <a:endParaRPr dirty="0"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</p:txBody>
      </p:sp>
      <p:pic>
        <p:nvPicPr>
          <p:cNvPr id="228" name="Google Shape;228;p3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945" y="1992697"/>
            <a:ext cx="4316038" cy="330431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/>
          <p:nvPr/>
        </p:nvSpPr>
        <p:spPr>
          <a:xfrm>
            <a:off x="1011296" y="5448408"/>
            <a:ext cx="3265336" cy="47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Did a Bald Eagle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-Whitehead, Lee (Artist),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September 11 Terrorist Attacks, 2001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>
            <a:spLocks noGrp="1"/>
          </p:cNvSpPr>
          <p:nvPr>
            <p:ph type="title"/>
          </p:nvPr>
        </p:nvSpPr>
        <p:spPr>
          <a:xfrm>
            <a:off x="791898" y="105851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/>
              <a:t>MIND WALK ACTIVITY</a:t>
            </a:r>
            <a:br>
              <a:rPr lang="en-US"/>
            </a:br>
            <a:r>
              <a:rPr lang="en-US"/>
              <a:t>TEACHING WITH PRIMARY SOURCES</a:t>
            </a:r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body" idx="1"/>
          </p:nvPr>
        </p:nvSpPr>
        <p:spPr>
          <a:xfrm>
            <a:off x="174929" y="1432172"/>
            <a:ext cx="6989196" cy="469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 dirty="0"/>
              <a:t>Think of a public event currently happening (</a:t>
            </a:r>
            <a:r>
              <a:rPr lang="en-US" sz="2800" i="1" dirty="0"/>
              <a:t>a court case, election, public controversy, law being debated</a:t>
            </a:r>
            <a:r>
              <a:rPr lang="en-US" sz="2800" dirty="0"/>
              <a:t>)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 dirty="0"/>
              <a:t>What kinds of evidence might this event leave behind? Primary sources? 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 dirty="0"/>
              <a:t>Who records information about this event? How might their perspective impact their recording? </a:t>
            </a:r>
            <a:endParaRPr dirty="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 dirty="0"/>
              <a:t>For what purposes are different records of this event made? </a:t>
            </a:r>
            <a:endParaRPr dirty="0"/>
          </a:p>
          <a:p>
            <a:pPr marL="228600" lvl="0" indent="-76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dirty="0"/>
          </a:p>
          <a:p>
            <a:pPr marL="228600" lvl="0" indent="-76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dirty="0"/>
          </a:p>
          <a:p>
            <a:pPr marL="228600" lvl="0" indent="-76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dirty="0"/>
          </a:p>
        </p:txBody>
      </p:sp>
      <p:pic>
        <p:nvPicPr>
          <p:cNvPr id="236" name="Google Shape;236;p3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47343">
            <a:off x="7068978" y="2166123"/>
            <a:ext cx="5249972" cy="270035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7" name="Google Shape;237;p31"/>
          <p:cNvSpPr/>
          <p:nvPr/>
        </p:nvSpPr>
        <p:spPr>
          <a:xfrm>
            <a:off x="7820528" y="5721052"/>
            <a:ext cx="37468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Thomas Jefferson, 1788, Chart of State Votes on the United States Constitution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>
            <a:spLocks noGrp="1"/>
          </p:cNvSpPr>
          <p:nvPr>
            <p:ph type="title"/>
          </p:nvPr>
        </p:nvSpPr>
        <p:spPr>
          <a:xfrm>
            <a:off x="768044" y="471611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/>
              <a:t>MIND WALK ACTIVITY</a:t>
            </a:r>
            <a:br>
              <a:rPr lang="en-US"/>
            </a:br>
            <a:r>
              <a:rPr lang="en-US"/>
              <a:t>TEACHING WITH PRIMARY SOURCES</a:t>
            </a:r>
            <a:endParaRPr/>
          </a:p>
        </p:txBody>
      </p:sp>
      <p:sp>
        <p:nvSpPr>
          <p:cNvPr id="243" name="Google Shape;243;p32"/>
          <p:cNvSpPr txBox="1">
            <a:spLocks noGrp="1"/>
          </p:cNvSpPr>
          <p:nvPr>
            <p:ph type="body" idx="1"/>
          </p:nvPr>
        </p:nvSpPr>
        <p:spPr>
          <a:xfrm>
            <a:off x="913795" y="1902890"/>
            <a:ext cx="10353762" cy="97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BF3D8"/>
              </a:buClr>
              <a:buSzPts val="2400"/>
              <a:buNone/>
            </a:pPr>
            <a:r>
              <a:rPr lang="en-US" sz="2400">
                <a:solidFill>
                  <a:srgbClr val="EBF3D8"/>
                </a:solidFill>
              </a:rPr>
              <a:t>PRIMARY SOURCES are the raw materials of history--original documents and object which were created at the time. 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</p:txBody>
      </p:sp>
      <p:sp>
        <p:nvSpPr>
          <p:cNvPr id="244" name="Google Shape;244;p32"/>
          <p:cNvSpPr/>
          <p:nvPr/>
        </p:nvSpPr>
        <p:spPr>
          <a:xfrm>
            <a:off x="913795" y="3247764"/>
            <a:ext cx="526772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archives and manuscript material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photographs, audio recordings, video recordings, films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journals, letters and diaries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speeches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government publications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5" name="Google Shape;245;p32"/>
          <p:cNvSpPr/>
          <p:nvPr/>
        </p:nvSpPr>
        <p:spPr>
          <a:xfrm>
            <a:off x="6558548" y="3226105"/>
            <a:ext cx="429622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oral histories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written records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autobiographies and memoirs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artifacts, e.g. clothing, costumes, furniture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research data, e.g. public opinion polls</a:t>
            </a:r>
            <a:endParaRPr/>
          </a:p>
        </p:txBody>
      </p:sp>
      <p:sp>
        <p:nvSpPr>
          <p:cNvPr id="246" name="Google Shape;246;p32"/>
          <p:cNvSpPr/>
          <p:nvPr/>
        </p:nvSpPr>
        <p:spPr>
          <a:xfrm>
            <a:off x="1648703" y="5645054"/>
            <a:ext cx="85236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Secondary Sources </a:t>
            </a:r>
            <a:r>
              <a:rPr lang="en-US" sz="1800" i="1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are accounts or interpretations of events created by someone without firsthand experience.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3"/>
          <p:cNvSpPr txBox="1">
            <a:spLocks noGrp="1"/>
          </p:cNvSpPr>
          <p:nvPr>
            <p:ph type="title"/>
          </p:nvPr>
        </p:nvSpPr>
        <p:spPr>
          <a:xfrm>
            <a:off x="919119" y="201267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/>
              <a:t>MIND WALK ACTIVITY</a:t>
            </a:r>
            <a:br>
              <a:rPr lang="en-US"/>
            </a:br>
            <a:r>
              <a:rPr lang="en-US"/>
              <a:t>TEACHING WITH PRIMARY SOURCES</a:t>
            </a:r>
            <a:endParaRPr/>
          </a:p>
        </p:txBody>
      </p:sp>
      <p:sp>
        <p:nvSpPr>
          <p:cNvPr id="252" name="Google Shape;252;p33"/>
          <p:cNvSpPr/>
          <p:nvPr/>
        </p:nvSpPr>
        <p:spPr>
          <a:xfrm>
            <a:off x="4784366" y="6249184"/>
            <a:ext cx="28409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https://youtu.be/2_9UXHxZYdE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53" name="Google Shape;253;p3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0907" y="1804946"/>
            <a:ext cx="6310181" cy="3552742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  <p:pic>
        <p:nvPicPr>
          <p:cNvPr id="254" name="Google Shape;25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0523" y="5616715"/>
            <a:ext cx="1024217" cy="493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>
            <a:spLocks noGrp="1"/>
          </p:cNvSpPr>
          <p:nvPr>
            <p:ph type="title"/>
          </p:nvPr>
        </p:nvSpPr>
        <p:spPr>
          <a:xfrm>
            <a:off x="794525" y="323353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/>
              <a:t>ANALYZING A VISUAL IMAGE ACTIVITY- THE POWER OF IMAGES</a:t>
            </a:r>
            <a:endParaRPr/>
          </a:p>
        </p:txBody>
      </p:sp>
      <p:pic>
        <p:nvPicPr>
          <p:cNvPr id="260" name="Google Shape;260;p3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1435" y="1492381"/>
            <a:ext cx="7442421" cy="5225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 txBox="1">
            <a:spLocks noGrp="1"/>
          </p:cNvSpPr>
          <p:nvPr>
            <p:ph type="title"/>
          </p:nvPr>
        </p:nvSpPr>
        <p:spPr>
          <a:xfrm>
            <a:off x="794525" y="323353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 dirty="0"/>
              <a:t>ANALYZING A VISUAL IMAGE ACTIVITY- THE POWER OF IMAGES</a:t>
            </a:r>
            <a:endParaRPr dirty="0"/>
          </a:p>
        </p:txBody>
      </p:sp>
      <p:pic>
        <p:nvPicPr>
          <p:cNvPr id="266" name="Google Shape;266;p3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3947" y="1492381"/>
            <a:ext cx="7442421" cy="52256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Google Shape;267;p35"/>
          <p:cNvCxnSpPr/>
          <p:nvPr/>
        </p:nvCxnSpPr>
        <p:spPr>
          <a:xfrm>
            <a:off x="8229575" y="1492381"/>
            <a:ext cx="0" cy="512064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8" name="Google Shape;268;p35"/>
          <p:cNvCxnSpPr/>
          <p:nvPr/>
        </p:nvCxnSpPr>
        <p:spPr>
          <a:xfrm>
            <a:off x="4253947" y="4258648"/>
            <a:ext cx="740664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9" name="Google Shape;269;p35"/>
          <p:cNvSpPr/>
          <p:nvPr/>
        </p:nvSpPr>
        <p:spPr>
          <a:xfrm>
            <a:off x="321944" y="1492381"/>
            <a:ext cx="3508532" cy="453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kman Old Style"/>
              <a:buAutoNum type="arabicPeriod"/>
            </a:pPr>
            <a:r>
              <a:rPr lang="en-US" sz="240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Divide your photo into four quadrants by folding the paper.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kman Old Style"/>
              <a:buAutoNum type="arabicPeriod"/>
            </a:pPr>
            <a:r>
              <a:rPr lang="en-US" sz="240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On your worksheet complete “I am examining a PHOTO”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kman Old Style"/>
              <a:buAutoNum type="arabicPeriod"/>
            </a:pPr>
            <a:r>
              <a:rPr lang="en-US" sz="240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Complete #1 top left.</a:t>
            </a:r>
          </a:p>
          <a:p>
            <a:pPr marL="342900" lvl="0" indent="-342900">
              <a:buClr>
                <a:srgbClr val="FFFFFF"/>
              </a:buClr>
              <a:buSzPts val="2400"/>
              <a:buFont typeface="Bookman Old Style"/>
              <a:buAutoNum type="arabicPeriod"/>
            </a:pPr>
            <a:r>
              <a:rPr lang="en-US" sz="240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Complete remaining worksheet. </a:t>
            </a:r>
          </a:p>
          <a:p>
            <a:pPr marL="342900" lvl="0" indent="-342900">
              <a:buClr>
                <a:srgbClr val="FFFFFF"/>
              </a:buClr>
              <a:buSzPts val="2400"/>
              <a:buFont typeface="Bookman Old Style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rPr>
              <a:t>Complete sentences at bottom.</a:t>
            </a:r>
            <a:endParaRPr lang="en-US" dirty="0"/>
          </a:p>
        </p:txBody>
      </p:sp>
      <p:sp>
        <p:nvSpPr>
          <p:cNvPr id="270" name="Google Shape;270;p35"/>
          <p:cNvSpPr/>
          <p:nvPr/>
        </p:nvSpPr>
        <p:spPr>
          <a:xfrm>
            <a:off x="488058" y="6025997"/>
            <a:ext cx="35085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Discuss answer with group.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794525" y="323353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/>
              <a:t>ANALYZING A VISUAL IMAGE ACTIVITY- THE POWER OF IMAGES</a:t>
            </a:r>
            <a:endParaRPr/>
          </a:p>
        </p:txBody>
      </p:sp>
      <p:pic>
        <p:nvPicPr>
          <p:cNvPr id="276" name="Google Shape;276;p3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9606" y="1420819"/>
            <a:ext cx="7442421" cy="522568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/>
          <p:nvPr/>
        </p:nvSpPr>
        <p:spPr>
          <a:xfrm>
            <a:off x="794525" y="1771503"/>
            <a:ext cx="2600682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What is really going on in this photo?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2343" y="2176756"/>
            <a:ext cx="7855645" cy="3754706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283" name="Google Shape;283;p37"/>
          <p:cNvSpPr txBox="1">
            <a:spLocks noGrp="1"/>
          </p:cNvSpPr>
          <p:nvPr>
            <p:ph type="title"/>
          </p:nvPr>
        </p:nvSpPr>
        <p:spPr>
          <a:xfrm>
            <a:off x="794525" y="323353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/>
              <a:t>ANALYZING A VISUAL IMAGE ACTIVITY- THE POWER OF IMAGES</a:t>
            </a:r>
            <a:endParaRPr/>
          </a:p>
        </p:txBody>
      </p:sp>
      <p:sp>
        <p:nvSpPr>
          <p:cNvPr id="284" name="Google Shape;284;p37"/>
          <p:cNvSpPr/>
          <p:nvPr/>
        </p:nvSpPr>
        <p:spPr>
          <a:xfrm>
            <a:off x="9113302" y="6116300"/>
            <a:ext cx="28386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https://youtu.be/U45m790pEyA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85" name="Google Shape;285;p3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2524" y="1649674"/>
            <a:ext cx="4299312" cy="310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22643" y="6096333"/>
            <a:ext cx="1024217" cy="493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92" name="Google Shape;292;p38"/>
          <p:cNvSpPr txBox="1">
            <a:spLocks noGrp="1"/>
          </p:cNvSpPr>
          <p:nvPr>
            <p:ph type="title"/>
          </p:nvPr>
        </p:nvSpPr>
        <p:spPr>
          <a:xfrm>
            <a:off x="6513534" y="609600"/>
            <a:ext cx="4754022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Bookman Old Style"/>
              <a:buNone/>
            </a:pPr>
            <a:r>
              <a:rPr lang="en-US" sz="2900"/>
              <a:t>LIBRARY OF CONGRESS- TEACHER RESOURCES</a:t>
            </a:r>
            <a:endParaRPr/>
          </a:p>
        </p:txBody>
      </p:sp>
      <p:pic>
        <p:nvPicPr>
          <p:cNvPr id="293" name="Google Shape;293;p38" descr="https://www.loc.gov/home/static/images/your-library/02-ResearchCenter.jp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r="6885" b="2"/>
          <a:stretch/>
        </p:blipFill>
        <p:spPr>
          <a:xfrm>
            <a:off x="-5" y="-5"/>
            <a:ext cx="6096000" cy="420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8" descr="A screenshot of a social media post&#10;&#10;Description generated with very high confidence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r="2" b="38527"/>
          <a:stretch/>
        </p:blipFill>
        <p:spPr>
          <a:xfrm>
            <a:off x="5" y="4206245"/>
            <a:ext cx="6010275" cy="26602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38"/>
          <p:cNvCxnSpPr/>
          <p:nvPr/>
        </p:nvCxnSpPr>
        <p:spPr>
          <a:xfrm>
            <a:off x="6106560" y="45720"/>
            <a:ext cx="0" cy="6766560"/>
          </a:xfrm>
          <a:prstGeom prst="straightConnector1">
            <a:avLst/>
          </a:prstGeom>
          <a:noFill/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6" name="Google Shape;296;p38"/>
          <p:cNvSpPr txBox="1">
            <a:spLocks noGrp="1"/>
          </p:cNvSpPr>
          <p:nvPr>
            <p:ph type="body" idx="1"/>
          </p:nvPr>
        </p:nvSpPr>
        <p:spPr>
          <a:xfrm>
            <a:off x="6513534" y="2096063"/>
            <a:ext cx="4754022" cy="3914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/>
              <a:t>Introduction to LOC Website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/>
              <a:t>Teacher Resources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/>
              <a:t> Teacher's Guides and Analysis Tool 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9"/>
          <p:cNvSpPr txBox="1">
            <a:spLocks noGrp="1"/>
          </p:cNvSpPr>
          <p:nvPr>
            <p:ph type="title"/>
          </p:nvPr>
        </p:nvSpPr>
        <p:spPr>
          <a:xfrm>
            <a:off x="9406394" y="323353"/>
            <a:ext cx="2496710" cy="1791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</a:pPr>
            <a:r>
              <a:rPr lang="en-US" sz="2800"/>
              <a:t>COPYRIGHT QUICK CHECK</a:t>
            </a:r>
            <a:endParaRPr sz="2800"/>
          </a:p>
        </p:txBody>
      </p:sp>
      <p:sp>
        <p:nvSpPr>
          <p:cNvPr id="302" name="Google Shape;302;p39"/>
          <p:cNvSpPr/>
          <p:nvPr/>
        </p:nvSpPr>
        <p:spPr>
          <a:xfrm>
            <a:off x="2637469" y="5761833"/>
            <a:ext cx="434331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latin typeface="Rockwell"/>
                <a:ea typeface="Rockwell"/>
                <a:cs typeface="Rockwell"/>
                <a:sym typeface="Rockwell"/>
                <a:hlinkClick r:id="rId3"/>
              </a:rPr>
              <a:t>https://youtu.be/aMEQYbwquQg</a:t>
            </a:r>
            <a:r>
              <a:rPr lang="en-US" sz="20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03" name="Google Shape;303;p3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387" y="696057"/>
            <a:ext cx="8915473" cy="440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42640" y="2022725"/>
            <a:ext cx="1024217" cy="493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/>
              <a:t>FLORIDA COUNCIL FOR HISTORY EDUCATION</a:t>
            </a:r>
            <a:endParaRPr/>
          </a:p>
        </p:txBody>
      </p:sp>
      <p:pic>
        <p:nvPicPr>
          <p:cNvPr id="158" name="Google Shape;158;p22" descr="A picture containing text&#10;&#10;Description generated with high confidence"/>
          <p:cNvPicPr preferRelativeResize="0"/>
          <p:nvPr/>
        </p:nvPicPr>
        <p:blipFill rotWithShape="1">
          <a:blip r:embed="rId4">
            <a:alphaModFix/>
          </a:blip>
          <a:srcRect l="2108" r="-2" b="-3"/>
          <a:stretch/>
        </p:blipFill>
        <p:spPr>
          <a:xfrm>
            <a:off x="1017388" y="2210935"/>
            <a:ext cx="4833257" cy="3493180"/>
          </a:xfrm>
          <a:prstGeom prst="rect">
            <a:avLst/>
          </a:prstGeom>
          <a:noFill/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4991" dist="17780" dir="5400000" algn="ctr" rotWithShape="0">
              <a:schemeClr val="dk1">
                <a:alpha val="40000"/>
              </a:schemeClr>
            </a:outerShdw>
          </a:effectLst>
        </p:spPr>
      </p:pic>
      <p:sp>
        <p:nvSpPr>
          <p:cNvPr id="159" name="Google Shape;159;p22"/>
          <p:cNvSpPr txBox="1">
            <a:spLocks noGrp="1"/>
          </p:cNvSpPr>
          <p:nvPr>
            <p:ph type="body" idx="1"/>
          </p:nvPr>
        </p:nvSpPr>
        <p:spPr>
          <a:xfrm>
            <a:off x="6250695" y="2096064"/>
            <a:ext cx="5016860" cy="311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/>
              <a:t>Introduction of FLCHE members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Dr. Tammara Purdin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Dr. Kacie Nadeau</a:t>
            </a:r>
            <a:endParaRPr/>
          </a:p>
          <a:p>
            <a:pPr marL="6858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/>
              <a:t>Carol LaVallee M.Ed</a:t>
            </a:r>
            <a:endParaRPr sz="2400"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5"/>
              </a:rPr>
              <a:t>flche.net </a:t>
            </a:r>
            <a:endParaRPr sz="2800"/>
          </a:p>
        </p:txBody>
      </p:sp>
      <p:sp>
        <p:nvSpPr>
          <p:cNvPr id="160" name="Google Shape;160;p22"/>
          <p:cNvSpPr/>
          <p:nvPr/>
        </p:nvSpPr>
        <p:spPr>
          <a:xfrm>
            <a:off x="6250695" y="5368247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This workshop is sponsored in part by the Library of Congress Teaching with Primary Sources Eastern Region Program, coordinated by Waynesburg University.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0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/>
              <a:t>HOMEWORK</a:t>
            </a:r>
            <a:endParaRPr/>
          </a:p>
        </p:txBody>
      </p:sp>
      <p:sp>
        <p:nvSpPr>
          <p:cNvPr id="310" name="Google Shape;310;p40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/>
              <a:t>Homework-You have been given 2 lesson plans that correlate with your grade level. Select one lesson to implement in your classroom and bring student samples/evidence to the next session. You will be paid $50 to implement. </a:t>
            </a:r>
            <a:endParaRPr/>
          </a:p>
          <a:p>
            <a:pPr marL="228600" lvl="0" indent="-215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Lesson plans also available on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www.flche.net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</p:txBody>
      </p:sp>
      <p:pic>
        <p:nvPicPr>
          <p:cNvPr id="311" name="Google Shape;31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4675" y="3921308"/>
            <a:ext cx="6436401" cy="26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9713" y="290513"/>
            <a:ext cx="4886325" cy="62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1" descr="A picture containing text&#10;&#10;Description generated with high confidence"/>
          <p:cNvPicPr preferRelativeResize="0"/>
          <p:nvPr/>
        </p:nvPicPr>
        <p:blipFill rotWithShape="1">
          <a:blip r:embed="rId4">
            <a:alphaModFix amt="35000"/>
          </a:blip>
          <a:srcRect t="14621" b="5896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F445F">
                  <a:alpha val="2745"/>
                </a:srgbClr>
              </a:gs>
              <a:gs pos="32000">
                <a:srgbClr val="1F445F">
                  <a:alpha val="2745"/>
                </a:srgbClr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1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/>
              <a:t>QUESTIONS?  CONTACT US!</a:t>
            </a:r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-US" sz="3600" u="sng">
                <a:solidFill>
                  <a:schemeClr val="hlink"/>
                </a:solidFill>
                <a:hlinkClick r:id="rId5"/>
              </a:rPr>
              <a:t>tammarapurdin@flche.net</a:t>
            </a:r>
            <a:endParaRPr sz="360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-US" sz="3600" u="sng">
                <a:solidFill>
                  <a:schemeClr val="hlink"/>
                </a:solidFill>
                <a:hlinkClick r:id="rId6"/>
              </a:rPr>
              <a:t>kacienadeau@flche.net</a:t>
            </a:r>
            <a:endParaRPr sz="360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-US" sz="3600" u="sng">
                <a:solidFill>
                  <a:schemeClr val="hlink"/>
                </a:solidFill>
                <a:hlinkClick r:id="rId7"/>
              </a:rPr>
              <a:t>carollavallee@flche.net</a:t>
            </a:r>
            <a:endParaRPr sz="3600"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>
            <a:spLocks noGrp="1"/>
          </p:cNvSpPr>
          <p:nvPr>
            <p:ph type="title"/>
          </p:nvPr>
        </p:nvSpPr>
        <p:spPr>
          <a:xfrm>
            <a:off x="6513534" y="609600"/>
            <a:ext cx="4754022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/>
              <a:t>WHY WE’RE HERE</a:t>
            </a:r>
            <a:endParaRPr/>
          </a:p>
        </p:txBody>
      </p:sp>
      <p:pic>
        <p:nvPicPr>
          <p:cNvPr id="166" name="Google Shape;166;p23" descr="A group of people sitting on a bench&#10;&#10;Description generated with high confidence"/>
          <p:cNvPicPr preferRelativeResize="0"/>
          <p:nvPr/>
        </p:nvPicPr>
        <p:blipFill rotWithShape="1">
          <a:blip r:embed="rId4">
            <a:alphaModFix/>
          </a:blip>
          <a:srcRect t="8938" r="-1" b="4435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>
            <a:spLocks noGrp="1"/>
          </p:cNvSpPr>
          <p:nvPr>
            <p:ph type="body" idx="1"/>
          </p:nvPr>
        </p:nvSpPr>
        <p:spPr>
          <a:xfrm>
            <a:off x="6513534" y="2096064"/>
            <a:ext cx="4754022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/>
              <a:t>Overview of TPS Grant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/>
              <a:t>Expectations of participants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/>
              <a:t>Participants will get paid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800"/>
              <a:t>Questions?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</p:txBody>
      </p:sp>
      <p:cxnSp>
        <p:nvCxnSpPr>
          <p:cNvPr id="168" name="Google Shape;168;p23"/>
          <p:cNvCxnSpPr/>
          <p:nvPr/>
        </p:nvCxnSpPr>
        <p:spPr>
          <a:xfrm>
            <a:off x="6106560" y="45720"/>
            <a:ext cx="0" cy="6766560"/>
          </a:xfrm>
          <a:prstGeom prst="straightConnector1">
            <a:avLst/>
          </a:prstGeom>
          <a:noFill/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9" name="Google Shape;169;p23"/>
          <p:cNvSpPr/>
          <p:nvPr/>
        </p:nvSpPr>
        <p:spPr>
          <a:xfrm>
            <a:off x="6257675" y="6373788"/>
            <a:ext cx="4086969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Teacher and pupil, </a:t>
            </a:r>
            <a:r>
              <a:rPr lang="en-US" sz="10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Roberts ,H. Armstrong,-photographer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1930-1935[?]  </a:t>
            </a:r>
            <a:r>
              <a:rPr lang="en-US" sz="1100">
                <a:solidFill>
                  <a:srgbClr val="00618E"/>
                </a:solidFill>
                <a:latin typeface="Open Sans"/>
                <a:ea typeface="Open Sans"/>
                <a:cs typeface="Open Sans"/>
                <a:sym typeface="Open Sans"/>
              </a:rPr>
              <a:t>https://lccn.loc.gov/2017759175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>
            <a:spLocks noGrp="1"/>
          </p:cNvSpPr>
          <p:nvPr>
            <p:ph type="title"/>
          </p:nvPr>
        </p:nvSpPr>
        <p:spPr>
          <a:xfrm>
            <a:off x="2313829" y="152400"/>
            <a:ext cx="7271850" cy="2051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</a:pPr>
            <a:r>
              <a:rPr lang="en-US" sz="2800"/>
              <a:t>TEACHING WITH PRIMARY SOURCES </a:t>
            </a:r>
            <a:br>
              <a:rPr lang="en-US" sz="2800"/>
            </a:br>
            <a:r>
              <a:rPr lang="en-US" sz="2800"/>
              <a:t>MADE A REAL CHANGE</a:t>
            </a:r>
            <a:br>
              <a:rPr lang="en-US"/>
            </a:br>
            <a:endParaRPr/>
          </a:p>
        </p:txBody>
      </p:sp>
      <p:sp>
        <p:nvSpPr>
          <p:cNvPr id="175" name="Google Shape;175;p24"/>
          <p:cNvSpPr/>
          <p:nvPr/>
        </p:nvSpPr>
        <p:spPr>
          <a:xfrm>
            <a:off x="4530612" y="6354092"/>
            <a:ext cx="25486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https://youtu.be/HVPVjEPM9xk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76" name="Google Shape;176;p2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3829" y="1602230"/>
            <a:ext cx="7026426" cy="4077754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  <p:pic>
        <p:nvPicPr>
          <p:cNvPr id="177" name="Google Shape;17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2852" y="5860273"/>
            <a:ext cx="1024217" cy="493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3" name="Google Shape;183;p25"/>
          <p:cNvSpPr txBox="1">
            <a:spLocks noGrp="1"/>
          </p:cNvSpPr>
          <p:nvPr>
            <p:ph type="title"/>
          </p:nvPr>
        </p:nvSpPr>
        <p:spPr>
          <a:xfrm>
            <a:off x="6435091" y="609600"/>
            <a:ext cx="4832465" cy="225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60"/>
              <a:buFont typeface="Bookman Old Style"/>
              <a:buNone/>
            </a:pPr>
            <a:r>
              <a:rPr lang="en-US" sz="3060">
                <a:solidFill>
                  <a:srgbClr val="FFFFFF"/>
                </a:solidFill>
              </a:rPr>
              <a:t>WHY ARE PRIMARY SOURCES IMPORTANT AT THE ELEMENTARY LEVEL</a:t>
            </a:r>
            <a:endParaRPr sz="3060">
              <a:solidFill>
                <a:srgbClr val="FFFFFF"/>
              </a:solidFill>
            </a:endParaRPr>
          </a:p>
        </p:txBody>
      </p:sp>
      <p:sp>
        <p:nvSpPr>
          <p:cNvPr id="184" name="Google Shape;184;p25"/>
          <p:cNvSpPr/>
          <p:nvPr/>
        </p:nvSpPr>
        <p:spPr>
          <a:xfrm>
            <a:off x="752475" y="733425"/>
            <a:ext cx="5229225" cy="5391150"/>
          </a:xfrm>
          <a:prstGeom prst="rect">
            <a:avLst/>
          </a:prstGeom>
          <a:solidFill>
            <a:schemeClr val="lt1"/>
          </a:solidFill>
          <a:ln w="190500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4991" dist="17780" dir="5400000" algn="ctr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6" name="Google Shape;186;p25"/>
          <p:cNvSpPr/>
          <p:nvPr/>
        </p:nvSpPr>
        <p:spPr>
          <a:xfrm>
            <a:off x="812496" y="799817"/>
            <a:ext cx="5109182" cy="5258367"/>
          </a:xfrm>
          <a:prstGeom prst="rect">
            <a:avLst/>
          </a:prstGeom>
          <a:noFill/>
          <a:ln w="12700" cap="flat" cmpd="sng">
            <a:solidFill>
              <a:srgbClr val="2A5B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6435090" y="3045797"/>
            <a:ext cx="4832465" cy="189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</a:pPr>
            <a:r>
              <a:rPr lang="en-US" dirty="0">
                <a:solidFill>
                  <a:srgbClr val="FFFFFF"/>
                </a:solidFill>
              </a:rPr>
              <a:t>Dr. Bernadette Bennett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</a:pPr>
            <a:r>
              <a:rPr lang="en-US" dirty="0">
                <a:solidFill>
                  <a:srgbClr val="FFFFFF"/>
                </a:solidFill>
              </a:rPr>
              <a:t>Ms. Tracy Prince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dirty="0">
                <a:solidFill>
                  <a:srgbClr val="FFFFFF"/>
                </a:solidFill>
              </a:rPr>
              <a:t>Program Specialists of Sarasota County School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6C66E-6C76-4D3B-939F-FC72EC13B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52165" y="1173777"/>
            <a:ext cx="4029844" cy="37440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>
            <a:spLocks noGrp="1"/>
          </p:cNvSpPr>
          <p:nvPr>
            <p:ph type="title"/>
          </p:nvPr>
        </p:nvSpPr>
        <p:spPr>
          <a:xfrm>
            <a:off x="182275" y="100717"/>
            <a:ext cx="11712876" cy="1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</a:pPr>
            <a:r>
              <a:rPr lang="en-US" sz="2800"/>
              <a:t>ENGAGING YOUNG LEARNERS </a:t>
            </a:r>
            <a:br>
              <a:rPr lang="en-US" sz="2800"/>
            </a:br>
            <a:r>
              <a:rPr lang="en-US" sz="2800"/>
              <a:t>WITH PRIMARY SOURCES</a:t>
            </a:r>
            <a:endParaRPr sz="2800" b="0"/>
          </a:p>
        </p:txBody>
      </p:sp>
      <p:sp>
        <p:nvSpPr>
          <p:cNvPr id="194" name="Google Shape;194;p26"/>
          <p:cNvSpPr/>
          <p:nvPr/>
        </p:nvSpPr>
        <p:spPr>
          <a:xfrm>
            <a:off x="4757407" y="5989319"/>
            <a:ext cx="26771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https://youtu.be/RKC88CW3h00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95" name="Google Shape;195;p2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1973" y="1616102"/>
            <a:ext cx="8208052" cy="3625796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6" name="Google Shape;196;p26"/>
          <p:cNvSpPr/>
          <p:nvPr/>
        </p:nvSpPr>
        <p:spPr>
          <a:xfrm>
            <a:off x="5580093" y="5584831"/>
            <a:ext cx="9172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VIDEO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4927472" y="609600"/>
            <a:ext cx="6340084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Bookman Old Style"/>
              <a:buNone/>
            </a:pPr>
            <a:r>
              <a:rPr lang="en-US" sz="2900"/>
              <a:t>MIND WALK ACTIVITY</a:t>
            </a:r>
            <a:br>
              <a:rPr lang="en-US" sz="2900"/>
            </a:br>
            <a:r>
              <a:rPr lang="en-US" sz="2900"/>
              <a:t>TEACHING WITH PRIMARY SOURCES</a:t>
            </a:r>
            <a:endParaRPr sz="2900"/>
          </a:p>
        </p:txBody>
      </p:sp>
      <p:pic>
        <p:nvPicPr>
          <p:cNvPr id="202" name="Google Shape;202;p27" descr="Two people standing in a room&#10;&#10;Description generated with very high confidenc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13612" r="44983" b="1"/>
          <a:stretch/>
        </p:blipFill>
        <p:spPr>
          <a:xfrm>
            <a:off x="20" y="10"/>
            <a:ext cx="463598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>
            <a:spLocks noGrp="1"/>
          </p:cNvSpPr>
          <p:nvPr>
            <p:ph type="body" idx="1"/>
          </p:nvPr>
        </p:nvSpPr>
        <p:spPr>
          <a:xfrm>
            <a:off x="5159185" y="2082413"/>
            <a:ext cx="6340085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60"/>
              <a:buChar char="•"/>
            </a:pPr>
            <a:r>
              <a:rPr lang="en-US" sz="2960" dirty="0"/>
              <a:t>Think about all the activities you were involved in during the past 24 hours. </a:t>
            </a: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60"/>
              <a:buChar char="•"/>
            </a:pPr>
            <a:r>
              <a:rPr lang="en-US" sz="2960" dirty="0"/>
              <a:t>Do you have any evidence of these activities on your person, in your purse/wallet, computer bag, etc.</a:t>
            </a:r>
            <a:endParaRPr dirty="0"/>
          </a:p>
          <a:p>
            <a:pPr marL="228600" lvl="0" indent="-1111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50"/>
              <a:buNone/>
            </a:pPr>
            <a:endParaRPr sz="1850" dirty="0"/>
          </a:p>
          <a:p>
            <a:pPr marL="228600" lvl="0" indent="-1111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50"/>
              <a:buNone/>
            </a:pPr>
            <a:endParaRPr sz="185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50"/>
              <a:buNone/>
            </a:pPr>
            <a:endParaRPr sz="1850" dirty="0"/>
          </a:p>
        </p:txBody>
      </p:sp>
      <p:cxnSp>
        <p:nvCxnSpPr>
          <p:cNvPr id="204" name="Google Shape;204;p27"/>
          <p:cNvCxnSpPr/>
          <p:nvPr/>
        </p:nvCxnSpPr>
        <p:spPr>
          <a:xfrm>
            <a:off x="4636007" y="45720"/>
            <a:ext cx="0" cy="6766560"/>
          </a:xfrm>
          <a:prstGeom prst="straightConnector1">
            <a:avLst/>
          </a:prstGeom>
          <a:noFill/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5" name="Google Shape;205;p27"/>
          <p:cNvSpPr/>
          <p:nvPr/>
        </p:nvSpPr>
        <p:spPr>
          <a:xfrm>
            <a:off x="0" y="103209"/>
            <a:ext cx="443682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Mrs. Blair Banister, Assistant to the Treasurer of the United States takes a look in the family purse before attending the annual dinner of the National Women's Press Club [1936-1937]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/>
              <a:t>MIND WALK ACTIVITY</a:t>
            </a:r>
            <a:br>
              <a:rPr lang="en-US"/>
            </a:br>
            <a:r>
              <a:rPr lang="en-US"/>
              <a:t>TEACHING WITH PRIMARY SOURCES</a:t>
            </a:r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body" idx="1"/>
          </p:nvPr>
        </p:nvSpPr>
        <p:spPr>
          <a:xfrm>
            <a:off x="222638" y="2080953"/>
            <a:ext cx="5525138" cy="548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/>
              <a:t>Working in your group, list as many activities you were involved in during the past 24 hours on a piece of paper.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 dirty="0"/>
              <a:t>Next, write down what evidence, if any, these activities might have left behind. </a:t>
            </a:r>
            <a:r>
              <a:rPr lang="en-US" sz="2400" i="1" dirty="0"/>
              <a:t>(receipts, notes, text messages, security surveillance data, signed credit card documents, voice messages, etc.)</a:t>
            </a:r>
            <a:endParaRPr dirty="0"/>
          </a:p>
          <a:p>
            <a:pPr marL="228600" lvl="0" indent="-101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  <a:p>
            <a:pPr marL="228600" lvl="0" indent="-101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  <a:p>
            <a:pPr marL="228600" lvl="0" indent="-101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</p:txBody>
      </p:sp>
      <p:pic>
        <p:nvPicPr>
          <p:cNvPr id="212" name="Google Shape;212;p28" descr="A close up of a document&#10;&#10;Description generated with high confidenc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7257" y="2912333"/>
            <a:ext cx="4833257" cy="20903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13" name="Google Shape;213;p28"/>
          <p:cNvSpPr/>
          <p:nvPr/>
        </p:nvSpPr>
        <p:spPr>
          <a:xfrm>
            <a:off x="7590328" y="5325070"/>
            <a:ext cx="33162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Receipt from Cary Nicholas to Andrew Jackson, December 31, 1820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n-US"/>
              <a:t>MIND WALK ACTIVITY</a:t>
            </a:r>
            <a:br>
              <a:rPr lang="en-US"/>
            </a:br>
            <a:r>
              <a:rPr lang="en-US"/>
              <a:t>TEACHING WITH PRIMARY SOURCES</a:t>
            </a:r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body" idx="1"/>
          </p:nvPr>
        </p:nvSpPr>
        <p:spPr>
          <a:xfrm>
            <a:off x="913795" y="2096064"/>
            <a:ext cx="5016860" cy="415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PRIMARY SOURCES are the raw materials of history--original documents and object which were created at the time.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Discuss with your group: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Is the evidence that you listed constitution as a primary source?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</p:txBody>
      </p:sp>
      <p:pic>
        <p:nvPicPr>
          <p:cNvPr id="220" name="Google Shape;220;p29" descr="A group of people in a room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7449" y="2210935"/>
            <a:ext cx="4352872" cy="3493180"/>
          </a:xfrm>
          <a:prstGeom prst="rect">
            <a:avLst/>
          </a:prstGeom>
          <a:noFill/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4991" dist="17780" dir="5400000" algn="ctr" rotWithShape="0">
              <a:schemeClr val="dk1">
                <a:alpha val="40000"/>
              </a:schemeClr>
            </a:outerShdw>
          </a:effectLst>
        </p:spPr>
      </p:pic>
      <p:sp>
        <p:nvSpPr>
          <p:cNvPr id="221" name="Google Shape;221;p29"/>
          <p:cNvSpPr/>
          <p:nvPr/>
        </p:nvSpPr>
        <p:spPr>
          <a:xfrm>
            <a:off x="7011839" y="5925234"/>
            <a:ext cx="35240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[History class, Tuskegee Institute, Tuskegee, Alabama] 1902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amask">
  <a:themeElements>
    <a:clrScheme name="Damask">
      <a:dk1>
        <a:srgbClr val="000000"/>
      </a:dk1>
      <a:lt1>
        <a:srgbClr val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mask">
  <a:themeElements>
    <a:clrScheme name="Damask">
      <a:dk1>
        <a:srgbClr val="000000"/>
      </a:dk1>
      <a:lt1>
        <a:srgbClr val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813</Words>
  <Application>Microsoft Office PowerPoint</Application>
  <PresentationFormat>Widescreen</PresentationFormat>
  <Paragraphs>98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Bookman Old Style</vt:lpstr>
      <vt:lpstr>Open Sans</vt:lpstr>
      <vt:lpstr>Calibri</vt:lpstr>
      <vt:lpstr>Times New Roman</vt:lpstr>
      <vt:lpstr>Rockwell</vt:lpstr>
      <vt:lpstr>Arial</vt:lpstr>
      <vt:lpstr>Damask</vt:lpstr>
      <vt:lpstr>Damask</vt:lpstr>
      <vt:lpstr>IT’S ELEMENTARY, MY DEAR-PRIMARY SOURCES IN THE ELEMENTARY CLASSROOM</vt:lpstr>
      <vt:lpstr>FLORIDA COUNCIL FOR HISTORY EDUCATION</vt:lpstr>
      <vt:lpstr>WHY WE’RE HERE</vt:lpstr>
      <vt:lpstr>TEACHING WITH PRIMARY SOURCES  MADE A REAL CHANGE </vt:lpstr>
      <vt:lpstr>WHY ARE PRIMARY SOURCES IMPORTANT AT THE ELEMENTARY LEVEL</vt:lpstr>
      <vt:lpstr>ENGAGING YOUNG LEARNERS  WITH PRIMARY SOURCES</vt:lpstr>
      <vt:lpstr>MIND WALK ACTIVITY TEACHING WITH PRIMARY SOURCES</vt:lpstr>
      <vt:lpstr>MIND WALK ACTIVITY TEACHING WITH PRIMARY SOURCES</vt:lpstr>
      <vt:lpstr>MIND WALK ACTIVITY TEACHING WITH PRIMARY SOURCES</vt:lpstr>
      <vt:lpstr>MIND WALK ACTIVITY TEACHING WITH PRIMARY SOURCES</vt:lpstr>
      <vt:lpstr>MIND WALK ACTIVITY TEACHING WITH PRIMARY SOURCES</vt:lpstr>
      <vt:lpstr>MIND WALK ACTIVITY TEACHING WITH PRIMARY SOURCES</vt:lpstr>
      <vt:lpstr>MIND WALK ACTIVITY TEACHING WITH PRIMARY SOURCES</vt:lpstr>
      <vt:lpstr>ANALYZING A VISUAL IMAGE ACTIVITY- THE POWER OF IMAGES</vt:lpstr>
      <vt:lpstr>ANALYZING A VISUAL IMAGE ACTIVITY- THE POWER OF IMAGES</vt:lpstr>
      <vt:lpstr>ANALYZING A VISUAL IMAGE ACTIVITY- THE POWER OF IMAGES</vt:lpstr>
      <vt:lpstr>ANALYZING A VISUAL IMAGE ACTIVITY- THE POWER OF IMAGES</vt:lpstr>
      <vt:lpstr>LIBRARY OF CONGRESS- TEACHER RESOURCES</vt:lpstr>
      <vt:lpstr>COPYRIGHT QUICK CHECK</vt:lpstr>
      <vt:lpstr>HOMEWORK</vt:lpstr>
      <vt:lpstr>QUESTIONS?  CONTACT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ELEMENTARY, MY DEAR-PRIMARY SOURCES IN THE ELEMENTARY CLASSROOM</dc:title>
  <dc:creator>Lavallee Carol</dc:creator>
  <cp:lastModifiedBy>Lavallee Carol</cp:lastModifiedBy>
  <cp:revision>1</cp:revision>
  <dcterms:modified xsi:type="dcterms:W3CDTF">2019-02-28T14:48:14Z</dcterms:modified>
</cp:coreProperties>
</file>