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9"/>
  </p:notesMasterIdLst>
  <p:handoutMasterIdLst>
    <p:handoutMasterId r:id="rId30"/>
  </p:handoutMasterIdLst>
  <p:sldIdLst>
    <p:sldId id="267" r:id="rId5"/>
    <p:sldId id="278" r:id="rId6"/>
    <p:sldId id="279" r:id="rId7"/>
    <p:sldId id="290" r:id="rId8"/>
    <p:sldId id="283" r:id="rId9"/>
    <p:sldId id="291" r:id="rId10"/>
    <p:sldId id="289" r:id="rId11"/>
    <p:sldId id="306" r:id="rId12"/>
    <p:sldId id="307" r:id="rId13"/>
    <p:sldId id="303" r:id="rId14"/>
    <p:sldId id="292" r:id="rId15"/>
    <p:sldId id="293" r:id="rId16"/>
    <p:sldId id="294" r:id="rId17"/>
    <p:sldId id="295" r:id="rId18"/>
    <p:sldId id="296" r:id="rId19"/>
    <p:sldId id="297" r:id="rId20"/>
    <p:sldId id="299" r:id="rId21"/>
    <p:sldId id="300" r:id="rId22"/>
    <p:sldId id="301" r:id="rId23"/>
    <p:sldId id="302" r:id="rId24"/>
    <p:sldId id="287" r:id="rId25"/>
    <p:sldId id="280" r:id="rId26"/>
    <p:sldId id="273" r:id="rId27"/>
    <p:sldId id="305" r:id="rId2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din Tammara" initials="PT" lastIdx="1" clrIdx="0">
    <p:extLst>
      <p:ext uri="{19B8F6BF-5375-455C-9EA6-DF929625EA0E}">
        <p15:presenceInfo xmlns:p15="http://schemas.microsoft.com/office/powerpoint/2012/main" userId="S-1-5-21-3204858448-1012968699-1241595427-6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99" autoAdjust="0"/>
  </p:normalViewPr>
  <p:slideViewPr>
    <p:cSldViewPr>
      <p:cViewPr varScale="1">
        <p:scale>
          <a:sx n="59" d="100"/>
          <a:sy n="59" d="100"/>
        </p:scale>
        <p:origin x="964" y="56"/>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0E6E22E-288A-414B-A8DE-E4DBD03D5FC0}" type="datetimeFigureOut">
              <a:rPr lang="en-US"/>
              <a:t>9/16/2019</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A9AE7E-E0F9-4C51-AD9A-F4C3A6E23BBF}" type="datetimeFigureOut">
              <a:rPr lang="en-US"/>
              <a:t>9/16/2019</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 and historical fiction are obviously not the same, and confusing their use is a dangerous practice: </a:t>
            </a:r>
          </a:p>
        </p:txBody>
      </p:sp>
      <p:sp>
        <p:nvSpPr>
          <p:cNvPr id="4" name="Slide Number Placeholder 3"/>
          <p:cNvSpPr>
            <a:spLocks noGrp="1"/>
          </p:cNvSpPr>
          <p:nvPr>
            <p:ph type="sldNum" sz="quarter" idx="10"/>
          </p:nvPr>
        </p:nvSpPr>
        <p:spPr/>
        <p:txBody>
          <a:bodyPr/>
          <a:lstStyle/>
          <a:p>
            <a:fld id="{C6074690-7256-4BB9-AC0F-97AEAE8CDEC2}" type="slidenum">
              <a:rPr lang="en-US" smtClean="0"/>
              <a:t>2</a:t>
            </a:fld>
            <a:endParaRPr lang="en-US"/>
          </a:p>
        </p:txBody>
      </p:sp>
    </p:spTree>
    <p:extLst>
      <p:ext uri="{BB962C8B-B14F-4D97-AF65-F5344CB8AC3E}">
        <p14:creationId xmlns:p14="http://schemas.microsoft.com/office/powerpoint/2010/main" val="378021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students in high school and college repeatedly tell me that their favorite book is still ALR.</a:t>
            </a:r>
          </a:p>
        </p:txBody>
      </p:sp>
      <p:sp>
        <p:nvSpPr>
          <p:cNvPr id="4" name="Slide Number Placeholder 3"/>
          <p:cNvSpPr>
            <a:spLocks noGrp="1"/>
          </p:cNvSpPr>
          <p:nvPr>
            <p:ph type="sldNum" sz="quarter" idx="10"/>
          </p:nvPr>
        </p:nvSpPr>
        <p:spPr/>
        <p:txBody>
          <a:bodyPr/>
          <a:lstStyle/>
          <a:p>
            <a:fld id="{C6074690-7256-4BB9-AC0F-97AEAE8CDEC2}" type="slidenum">
              <a:rPr lang="en-US" smtClean="0"/>
              <a:t>3</a:t>
            </a:fld>
            <a:endParaRPr lang="en-US"/>
          </a:p>
        </p:txBody>
      </p:sp>
    </p:spTree>
    <p:extLst>
      <p:ext uri="{BB962C8B-B14F-4D97-AF65-F5344CB8AC3E}">
        <p14:creationId xmlns:p14="http://schemas.microsoft.com/office/powerpoint/2010/main" val="239730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 stirring, dramatic story of a slave who mails himself to freedom by a Jane Addams Peace Award-winning author and a Coretta Scott King Award-winning artist.</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11</a:t>
            </a:fld>
            <a:endParaRPr lang="en-US"/>
          </a:p>
        </p:txBody>
      </p:sp>
    </p:spTree>
    <p:extLst>
      <p:ext uri="{BB962C8B-B14F-4D97-AF65-F5344CB8AC3E}">
        <p14:creationId xmlns:p14="http://schemas.microsoft.com/office/powerpoint/2010/main" val="395707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This story, about how a young black soldier rescues a white soldier, opens young readers' eyes to the injustices of slavery and the senselessness of war. Highly charged emotionally, this masterful retelling of a true story is seen through the white soldier's eyes. </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13</a:t>
            </a:fld>
            <a:endParaRPr lang="en-US"/>
          </a:p>
        </p:txBody>
      </p:sp>
    </p:spTree>
    <p:extLst>
      <p:ext uri="{BB962C8B-B14F-4D97-AF65-F5344CB8AC3E}">
        <p14:creationId xmlns:p14="http://schemas.microsoft.com/office/powerpoint/2010/main" val="1620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17</a:t>
            </a:fld>
            <a:endParaRPr lang="en-US"/>
          </a:p>
        </p:txBody>
      </p:sp>
    </p:spTree>
    <p:extLst>
      <p:ext uri="{BB962C8B-B14F-4D97-AF65-F5344CB8AC3E}">
        <p14:creationId xmlns:p14="http://schemas.microsoft.com/office/powerpoint/2010/main" val="1174853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1963, as Kizzy Ann prepares for her first year at an integrated school, she worries about the color of her skin, the scar running from the corner of her right eye to the tip of her smile, and whether anyone at the white school will like her. She writes letters to her new teacher in a clear, insistent voice, stating her troubles and asking questions with startling honesty. </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21</a:t>
            </a:fld>
            <a:endParaRPr lang="en-US"/>
          </a:p>
        </p:txBody>
      </p:sp>
    </p:spTree>
    <p:extLst>
      <p:ext uri="{BB962C8B-B14F-4D97-AF65-F5344CB8AC3E}">
        <p14:creationId xmlns:p14="http://schemas.microsoft.com/office/powerpoint/2010/main" val="341661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12-year-old </a:t>
            </a:r>
            <a:r>
              <a:rPr lang="en-US" dirty="0" err="1"/>
              <a:t>Gloriana</a:t>
            </a:r>
            <a:r>
              <a:rPr lang="en-US" dirty="0"/>
              <a:t> Hemphill’s birthday coincides with the United States and every year she celebrates at the town public pool, but in 1964 the pool stays mysteriously closed. As she tries to make sense of what is happening, her older sister gets involved with a young Freedom Fighter and things start to get complicated.</a:t>
            </a:r>
          </a:p>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22</a:t>
            </a:fld>
            <a:endParaRPr lang="en-US"/>
          </a:p>
        </p:txBody>
      </p:sp>
    </p:spTree>
    <p:extLst>
      <p:ext uri="{BB962C8B-B14F-4D97-AF65-F5344CB8AC3E}">
        <p14:creationId xmlns:p14="http://schemas.microsoft.com/office/powerpoint/2010/main" val="52554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9/16/2019</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9/16/2019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9/16/2019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9/16/2019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9/16/2019</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9/16/2019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9/16/2019</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9/16/2019</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9/16/2019</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9/16/2019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9/16/2019</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9/16/2019</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olerance.org/magazine/fall-2016/dont-say-nothi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memory.loc.gov/cgi-bin/ampage?collId=llsl&amp;fileName=013/llsl013.db&amp;recNum=764" TargetMode="External"/><Relationship Id="rId5" Type="http://schemas.openxmlformats.org/officeDocument/2006/relationships/hyperlink" Target="http://memory.loc.gov/cgi-bin/ampage?collId=mal&amp;fileName=mal1/266/2669900/malpage.db&amp;recNum=0" TargetMode="External"/><Relationship Id="rId4" Type="http://schemas.openxmlformats.org/officeDocument/2006/relationships/hyperlink" Target="https://www.loc.gov/item/200568717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partanhistory.kora.matrix.msu.edu/files/7/29/7-1D-681-36-SheldonCurtissDiary.pdf"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loc.gov/resource/g3930.cw0117300/" TargetMode="External"/><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hyperlink" Target="https://www.floridamemory.com/blog/2016/01/15/strawberry-schools/" TargetMode="Externa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hyperlink" Target="https://blogs.loc.gov/loc/2018/05/baseball-americana-playing-behind-barbed-wire/" TargetMode="External"/><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hyperlink" Target="https://www.loc.gov/item/2002695992?loclr=bloglo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c.gov/collections/totenberg-wilk/articles-and-essays/elizabeth-wilk-comments/" TargetMode="External"/><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loc.gov/exhibits/civil-rights-act/multimedia/kennedys-civil-rights-addres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oc.gov/folklife/civilrights/survey/view_collection.php?coll_id=250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9.jp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loc.gov/teachers/classroommaterials/lessons/" TargetMode="External"/><Relationship Id="rId7" Type="http://schemas.openxmlformats.org/officeDocument/2006/relationships/hyperlink" Target="http://www.loc.gov/teachers/classroommaterials/connections/" TargetMode="External"/><Relationship Id="rId2" Type="http://schemas.openxmlformats.org/officeDocument/2006/relationships/hyperlink" Target="http://www.loc.gov/teachers/primary-source-analysis-tool/" TargetMode="External"/><Relationship Id="rId1" Type="http://schemas.openxmlformats.org/officeDocument/2006/relationships/slideLayout" Target="../slideLayouts/slideLayout7.xml"/><Relationship Id="rId6" Type="http://schemas.openxmlformats.org/officeDocument/2006/relationships/hyperlink" Target="http://www.loc.gov/teachers/classroommaterials/presentationsandactivities/" TargetMode="External"/><Relationship Id="rId5" Type="http://schemas.openxmlformats.org/officeDocument/2006/relationships/hyperlink" Target="http://www.loc.gov/teachers/classroommaterials/primarysourcesets/" TargetMode="External"/><Relationship Id="rId4" Type="http://schemas.openxmlformats.org/officeDocument/2006/relationships/hyperlink" Target="http://www.loc.gov/teachers/classroommaterials/them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791" y="2514600"/>
            <a:ext cx="9435241" cy="1625599"/>
          </a:xfrm>
        </p:spPr>
        <p:txBody>
          <a:bodyPr>
            <a:normAutofit fontScale="90000"/>
          </a:bodyPr>
          <a:lstStyle/>
          <a:p>
            <a:r>
              <a:rPr lang="en-US" b="1" dirty="0"/>
              <a:t>Engaging Students in History Through Historical Fiction Paired With Primary Sources</a:t>
            </a:r>
            <a:endParaRPr lang="en-US" dirty="0"/>
          </a:p>
        </p:txBody>
      </p:sp>
      <p:sp>
        <p:nvSpPr>
          <p:cNvPr id="6" name="TextBox 5">
            <a:extLst>
              <a:ext uri="{FF2B5EF4-FFF2-40B4-BE49-F238E27FC236}">
                <a16:creationId xmlns:a16="http://schemas.microsoft.com/office/drawing/2014/main" id="{F6A377B2-57D4-4277-B2C1-BD2934380BD6}"/>
              </a:ext>
            </a:extLst>
          </p:cNvPr>
          <p:cNvSpPr txBox="1"/>
          <p:nvPr/>
        </p:nvSpPr>
        <p:spPr>
          <a:xfrm>
            <a:off x="7999412" y="5733365"/>
            <a:ext cx="3962400" cy="646331"/>
          </a:xfrm>
          <a:prstGeom prst="rect">
            <a:avLst/>
          </a:prstGeom>
          <a:noFill/>
        </p:spPr>
        <p:txBody>
          <a:bodyPr wrap="square" rtlCol="0">
            <a:spAutoFit/>
          </a:bodyPr>
          <a:lstStyle/>
          <a:p>
            <a:r>
              <a:rPr lang="en-US" dirty="0">
                <a:solidFill>
                  <a:schemeClr val="tx2"/>
                </a:solidFill>
              </a:rPr>
              <a:t>Dr. Tammara Purdin</a:t>
            </a:r>
          </a:p>
          <a:p>
            <a:r>
              <a:rPr lang="en-US" dirty="0">
                <a:solidFill>
                  <a:schemeClr val="tx2"/>
                </a:solidFill>
              </a:rPr>
              <a:t>SOURCES Conference 2019</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CC8FA4-8CD4-4E87-937F-20D34013F315}"/>
              </a:ext>
            </a:extLst>
          </p:cNvPr>
          <p:cNvSpPr/>
          <p:nvPr/>
        </p:nvSpPr>
        <p:spPr>
          <a:xfrm>
            <a:off x="828675" y="926624"/>
            <a:ext cx="10675937" cy="4154984"/>
          </a:xfrm>
          <a:prstGeom prst="rect">
            <a:avLst/>
          </a:prstGeom>
        </p:spPr>
        <p:txBody>
          <a:bodyPr wrap="square">
            <a:spAutoFit/>
          </a:bodyPr>
          <a:lstStyle/>
          <a:p>
            <a:r>
              <a:rPr lang="en-US" sz="4400" dirty="0"/>
              <a:t>“We may be uncomfortable talking about race, but we can no longer afford to be silent. We have chosen a profession that—like parenting—requires us to put our comforts second to those of children.”</a:t>
            </a:r>
          </a:p>
          <a:p>
            <a:r>
              <a:rPr lang="en-US" sz="4400" b="1" dirty="0" err="1">
                <a:hlinkClick r:id="rId2"/>
              </a:rPr>
              <a:t>Jamilah</a:t>
            </a:r>
            <a:r>
              <a:rPr lang="en-US" sz="4400" b="1" dirty="0">
                <a:hlinkClick r:id="rId2"/>
              </a:rPr>
              <a:t> Pitts</a:t>
            </a:r>
            <a:endParaRPr lang="en-US" sz="4400" b="1" dirty="0"/>
          </a:p>
        </p:txBody>
      </p:sp>
    </p:spTree>
    <p:extLst>
      <p:ext uri="{BB962C8B-B14F-4D97-AF65-F5344CB8AC3E}">
        <p14:creationId xmlns:p14="http://schemas.microsoft.com/office/powerpoint/2010/main" val="281721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8AE300D1-962F-43A5-A150-4B6BA89EBB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70212" y="457200"/>
            <a:ext cx="5943600" cy="5943600"/>
          </a:xfrm>
          <a:prstGeom prst="rect">
            <a:avLst/>
          </a:prstGeom>
          <a:noFill/>
          <a:ln>
            <a:noFill/>
          </a:ln>
        </p:spPr>
      </p:pic>
      <p:sp>
        <p:nvSpPr>
          <p:cNvPr id="3" name="TextBox 2">
            <a:extLst>
              <a:ext uri="{FF2B5EF4-FFF2-40B4-BE49-F238E27FC236}">
                <a16:creationId xmlns:a16="http://schemas.microsoft.com/office/drawing/2014/main" id="{A01D65E4-8900-4BFC-B877-774926ECA9D5}"/>
              </a:ext>
            </a:extLst>
          </p:cNvPr>
          <p:cNvSpPr txBox="1"/>
          <p:nvPr/>
        </p:nvSpPr>
        <p:spPr>
          <a:xfrm>
            <a:off x="1042986" y="944122"/>
            <a:ext cx="4194737" cy="4636347"/>
          </a:xfrm>
          <a:prstGeom prst="rect">
            <a:avLst/>
          </a:prstGeom>
          <a:noFill/>
        </p:spPr>
        <p:txBody>
          <a:bodyPr wrap="square" rtlCol="0">
            <a:spAutoFit/>
          </a:bodyPr>
          <a:lstStyle/>
          <a:p>
            <a:endParaRPr lang="en-US" dirty="0"/>
          </a:p>
        </p:txBody>
      </p:sp>
      <p:pic>
        <p:nvPicPr>
          <p:cNvPr id="4098" name="Picture 2" descr="https://cdn.loc.gov/service/pnp/pga/04500/04518v.jpg#h=789&amp;w=1024">
            <a:extLst>
              <a:ext uri="{FF2B5EF4-FFF2-40B4-BE49-F238E27FC236}">
                <a16:creationId xmlns:a16="http://schemas.microsoft.com/office/drawing/2014/main" id="{1E357234-919E-46D0-B13B-CFBD058BA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7" y="334522"/>
            <a:ext cx="8032749" cy="6188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cdn.loc.gov/service/rbc/rbpe/rbpe06/rbpe065/06501600/001dr.jpg">
            <a:extLst>
              <a:ext uri="{FF2B5EF4-FFF2-40B4-BE49-F238E27FC236}">
                <a16:creationId xmlns:a16="http://schemas.microsoft.com/office/drawing/2014/main" id="{21C2E9E9-2198-449C-BFD8-6BA13998A10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0212" y="334522"/>
            <a:ext cx="6096000" cy="6188956"/>
          </a:xfrm>
          <a:prstGeom prst="rect">
            <a:avLst/>
          </a:prstGeom>
          <a:noFill/>
          <a:ln>
            <a:noFill/>
          </a:ln>
        </p:spPr>
      </p:pic>
    </p:spTree>
    <p:extLst>
      <p:ext uri="{BB962C8B-B14F-4D97-AF65-F5344CB8AC3E}">
        <p14:creationId xmlns:p14="http://schemas.microsoft.com/office/powerpoint/2010/main" val="213663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500E71F7-EB21-4C1E-9644-6C52D5C8C8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22612" y="1136650"/>
            <a:ext cx="5943600" cy="4584700"/>
          </a:xfrm>
          <a:prstGeom prst="rect">
            <a:avLst/>
          </a:prstGeom>
          <a:noFill/>
          <a:ln>
            <a:noFill/>
          </a:ln>
        </p:spPr>
      </p:pic>
      <p:pic>
        <p:nvPicPr>
          <p:cNvPr id="3" name="Picture 2">
            <a:extLst>
              <a:ext uri="{FF2B5EF4-FFF2-40B4-BE49-F238E27FC236}">
                <a16:creationId xmlns:a16="http://schemas.microsoft.com/office/drawing/2014/main" id="{FBCFE604-EA36-4596-8EAF-DF42187092A7}"/>
              </a:ext>
            </a:extLst>
          </p:cNvPr>
          <p:cNvPicPr>
            <a:picLocks noChangeAspect="1"/>
          </p:cNvPicPr>
          <p:nvPr/>
        </p:nvPicPr>
        <p:blipFill>
          <a:blip r:embed="rId3"/>
          <a:stretch>
            <a:fillRect/>
          </a:stretch>
        </p:blipFill>
        <p:spPr>
          <a:xfrm>
            <a:off x="1693862" y="1125764"/>
            <a:ext cx="8801100" cy="4724400"/>
          </a:xfrm>
          <a:prstGeom prst="rect">
            <a:avLst/>
          </a:prstGeom>
        </p:spPr>
      </p:pic>
      <p:sp>
        <p:nvSpPr>
          <p:cNvPr id="4" name="Oval 3">
            <a:extLst>
              <a:ext uri="{FF2B5EF4-FFF2-40B4-BE49-F238E27FC236}">
                <a16:creationId xmlns:a16="http://schemas.microsoft.com/office/drawing/2014/main" id="{85586953-6600-45E6-A59C-3A98258855A6}"/>
              </a:ext>
            </a:extLst>
          </p:cNvPr>
          <p:cNvSpPr/>
          <p:nvPr/>
        </p:nvSpPr>
        <p:spPr>
          <a:xfrm>
            <a:off x="8589962" y="2743200"/>
            <a:ext cx="1676400" cy="1219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8A2C327-0886-4A4B-9EA9-7AD68498689A}"/>
              </a:ext>
            </a:extLst>
          </p:cNvPr>
          <p:cNvSpPr/>
          <p:nvPr/>
        </p:nvSpPr>
        <p:spPr>
          <a:xfrm>
            <a:off x="8580437" y="1600200"/>
            <a:ext cx="1676400" cy="1219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64B3E68F-0935-411A-90AB-A5DBC766FA08}"/>
              </a:ext>
            </a:extLst>
          </p:cNvPr>
          <p:cNvGraphicFramePr>
            <a:graphicFrameLocks noGrp="1"/>
          </p:cNvGraphicFramePr>
          <p:nvPr>
            <p:extLst>
              <p:ext uri="{D42A27DB-BD31-4B8C-83A1-F6EECF244321}">
                <p14:modId xmlns:p14="http://schemas.microsoft.com/office/powerpoint/2010/main" val="2924511466"/>
              </p:ext>
            </p:extLst>
          </p:nvPr>
        </p:nvGraphicFramePr>
        <p:xfrm>
          <a:off x="1670503" y="5456237"/>
          <a:ext cx="9244965" cy="530225"/>
        </p:xfrm>
        <a:graphic>
          <a:graphicData uri="http://schemas.openxmlformats.org/drawingml/2006/table">
            <a:tbl>
              <a:tblPr firstRow="1" firstCol="1" bandRow="1">
                <a:tableStyleId>{5C22544A-7EE6-4342-B048-85BDC9FD1C3A}</a:tableStyleId>
              </a:tblPr>
              <a:tblGrid>
                <a:gridCol w="9244965">
                  <a:extLst>
                    <a:ext uri="{9D8B030D-6E8A-4147-A177-3AD203B41FA5}">
                      <a16:colId xmlns:a16="http://schemas.microsoft.com/office/drawing/2014/main" val="3533531794"/>
                    </a:ext>
                  </a:extLst>
                </a:gridCol>
              </a:tblGrid>
              <a:tr h="0">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100" u="sng" dirty="0">
                          <a:effectLst/>
                          <a:hlinkClick r:id="rId4"/>
                        </a:rPr>
                        <a:t>https://www.loc.gov/item/2005687170/</a:t>
                      </a:r>
                      <a:r>
                        <a:rPr lang="en-US" sz="1100" dirty="0">
                          <a:effectLst/>
                        </a:rPr>
                        <a:t> </a:t>
                      </a:r>
                    </a:p>
                    <a:p>
                      <a:pPr marL="342900" marR="0" lvl="0" indent="-342900" algn="l">
                        <a:lnSpc>
                          <a:spcPct val="107000"/>
                        </a:lnSpc>
                        <a:spcBef>
                          <a:spcPts val="0"/>
                        </a:spcBef>
                        <a:spcAft>
                          <a:spcPts val="0"/>
                        </a:spcAft>
                        <a:buFont typeface="Symbol" panose="05050102010706020507" pitchFamily="18" charset="2"/>
                        <a:buChar char=""/>
                      </a:pPr>
                      <a:r>
                        <a:rPr lang="en-US" sz="1100" u="sng" dirty="0">
                          <a:effectLst/>
                          <a:hlinkClick r:id="rId5"/>
                        </a:rPr>
                        <a:t>http://memory.loc.gov/cgi-bin/ampage?collId=mal&amp;fileName=mal1/266/2669900/malpage.db&amp;recNum=0</a:t>
                      </a:r>
                      <a:r>
                        <a:rPr lang="en-US" sz="1100" dirty="0">
                          <a:effectLst/>
                        </a:rPr>
                        <a:t> </a:t>
                      </a:r>
                    </a:p>
                    <a:p>
                      <a:pPr marL="342900" marR="0" lvl="0" indent="-342900" algn="l">
                        <a:lnSpc>
                          <a:spcPct val="107000"/>
                        </a:lnSpc>
                        <a:spcBef>
                          <a:spcPts val="0"/>
                        </a:spcBef>
                        <a:spcAft>
                          <a:spcPts val="0"/>
                        </a:spcAft>
                        <a:buFont typeface="Symbol" panose="05050102010706020507" pitchFamily="18" charset="2"/>
                        <a:buChar char=""/>
                      </a:pPr>
                      <a:r>
                        <a:rPr lang="en-US" sz="1100" u="sng" dirty="0">
                          <a:effectLst/>
                          <a:hlinkClick r:id="rId6"/>
                        </a:rPr>
                        <a:t>http://memory.loc.gov/cgi-bin/ampage?collId=llsl&amp;fileName=013/llsl013.db&amp;recNum=764</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063681840"/>
                  </a:ext>
                </a:extLst>
              </a:tr>
            </a:tbl>
          </a:graphicData>
        </a:graphic>
      </p:graphicFrame>
    </p:spTree>
    <p:extLst>
      <p:ext uri="{BB962C8B-B14F-4D97-AF65-F5344CB8AC3E}">
        <p14:creationId xmlns:p14="http://schemas.microsoft.com/office/powerpoint/2010/main" val="60166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98EE2953-E979-4987-9739-31259C8D58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2412" y="504825"/>
            <a:ext cx="5715000" cy="5638800"/>
          </a:xfrm>
          <a:prstGeom prst="rect">
            <a:avLst/>
          </a:prstGeom>
          <a:noFill/>
          <a:ln>
            <a:noFill/>
          </a:ln>
        </p:spPr>
      </p:pic>
      <p:pic>
        <p:nvPicPr>
          <p:cNvPr id="3" name="Picture 2">
            <a:extLst>
              <a:ext uri="{FF2B5EF4-FFF2-40B4-BE49-F238E27FC236}">
                <a16:creationId xmlns:a16="http://schemas.microsoft.com/office/drawing/2014/main" id="{9C3CBB2B-74F0-4A7D-B7C8-D065FFA84C0B}"/>
              </a:ext>
            </a:extLst>
          </p:cNvPr>
          <p:cNvPicPr>
            <a:picLocks noChangeAspect="1"/>
          </p:cNvPicPr>
          <p:nvPr/>
        </p:nvPicPr>
        <p:blipFill>
          <a:blip r:embed="rId4"/>
          <a:stretch>
            <a:fillRect/>
          </a:stretch>
        </p:blipFill>
        <p:spPr>
          <a:xfrm>
            <a:off x="915988" y="544770"/>
            <a:ext cx="4448175" cy="5743575"/>
          </a:xfrm>
          <a:prstGeom prst="rect">
            <a:avLst/>
          </a:prstGeom>
        </p:spPr>
      </p:pic>
      <p:sp>
        <p:nvSpPr>
          <p:cNvPr id="4" name="Rectangle 3">
            <a:extLst>
              <a:ext uri="{FF2B5EF4-FFF2-40B4-BE49-F238E27FC236}">
                <a16:creationId xmlns:a16="http://schemas.microsoft.com/office/drawing/2014/main" id="{A593BBB3-FBB9-40EE-BA04-F689AF4018FE}"/>
              </a:ext>
            </a:extLst>
          </p:cNvPr>
          <p:cNvSpPr/>
          <p:nvPr/>
        </p:nvSpPr>
        <p:spPr>
          <a:xfrm>
            <a:off x="1446212" y="6063734"/>
            <a:ext cx="9826625" cy="369332"/>
          </a:xfrm>
          <a:prstGeom prst="rect">
            <a:avLst/>
          </a:prstGeom>
        </p:spPr>
        <p:txBody>
          <a:bodyPr wrap="square">
            <a:spAutoFit/>
          </a:bodyPr>
          <a:lstStyle/>
          <a:p>
            <a:r>
              <a:rPr lang="en-US" dirty="0">
                <a:hlinkClick r:id="rId5"/>
              </a:rPr>
              <a:t>http://spartanhistory.kora.matrix.msu.edu/files/7/29/7-1D-681-36-SheldonCurtissDiary.pdf</a:t>
            </a:r>
            <a:r>
              <a:rPr lang="en-US" dirty="0"/>
              <a:t> </a:t>
            </a:r>
          </a:p>
        </p:txBody>
      </p:sp>
    </p:spTree>
    <p:extLst>
      <p:ext uri="{BB962C8B-B14F-4D97-AF65-F5344CB8AC3E}">
        <p14:creationId xmlns:p14="http://schemas.microsoft.com/office/powerpoint/2010/main" val="51299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C2A27010-B4FA-463C-A034-76AB43CBAF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37412" y="609600"/>
            <a:ext cx="3752850" cy="5638800"/>
          </a:xfrm>
          <a:prstGeom prst="rect">
            <a:avLst/>
          </a:prstGeom>
          <a:noFill/>
          <a:ln>
            <a:noFill/>
          </a:ln>
        </p:spPr>
      </p:pic>
      <p:pic>
        <p:nvPicPr>
          <p:cNvPr id="4" name="Picture 3" descr="A close up of a newspaper&#10;&#10;Description generated with high confidence">
            <a:extLst>
              <a:ext uri="{FF2B5EF4-FFF2-40B4-BE49-F238E27FC236}">
                <a16:creationId xmlns:a16="http://schemas.microsoft.com/office/drawing/2014/main" id="{7ACB37CD-5468-4439-B23A-C81EF9D9E5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012" y="495300"/>
            <a:ext cx="1906031" cy="5867400"/>
          </a:xfrm>
          <a:prstGeom prst="rect">
            <a:avLst/>
          </a:prstGeom>
        </p:spPr>
      </p:pic>
      <p:pic>
        <p:nvPicPr>
          <p:cNvPr id="5" name="Picture 4">
            <a:extLst>
              <a:ext uri="{FF2B5EF4-FFF2-40B4-BE49-F238E27FC236}">
                <a16:creationId xmlns:a16="http://schemas.microsoft.com/office/drawing/2014/main" id="{C8736C49-D783-49BA-96D2-A0ED4CC43609}"/>
              </a:ext>
            </a:extLst>
          </p:cNvPr>
          <p:cNvPicPr>
            <a:picLocks noChangeAspect="1"/>
          </p:cNvPicPr>
          <p:nvPr/>
        </p:nvPicPr>
        <p:blipFill>
          <a:blip r:embed="rId4"/>
          <a:stretch>
            <a:fillRect/>
          </a:stretch>
        </p:blipFill>
        <p:spPr>
          <a:xfrm>
            <a:off x="2970212" y="423862"/>
            <a:ext cx="4600575" cy="6010275"/>
          </a:xfrm>
          <a:prstGeom prst="rect">
            <a:avLst/>
          </a:prstGeom>
        </p:spPr>
      </p:pic>
    </p:spTree>
    <p:extLst>
      <p:ext uri="{BB962C8B-B14F-4D97-AF65-F5344CB8AC3E}">
        <p14:creationId xmlns:p14="http://schemas.microsoft.com/office/powerpoint/2010/main" val="41683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C2A27010-B4FA-463C-A034-76AB43CBAF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37412" y="609600"/>
            <a:ext cx="3752850" cy="5638800"/>
          </a:xfrm>
          <a:prstGeom prst="rect">
            <a:avLst/>
          </a:prstGeom>
          <a:noFill/>
          <a:ln>
            <a:noFill/>
          </a:ln>
        </p:spPr>
      </p:pic>
      <p:sp>
        <p:nvSpPr>
          <p:cNvPr id="3" name="Rectangle 2">
            <a:extLst>
              <a:ext uri="{FF2B5EF4-FFF2-40B4-BE49-F238E27FC236}">
                <a16:creationId xmlns:a16="http://schemas.microsoft.com/office/drawing/2014/main" id="{9E9EE59B-6914-4007-9BA1-1880A9BBA2A2}"/>
              </a:ext>
            </a:extLst>
          </p:cNvPr>
          <p:cNvSpPr/>
          <p:nvPr/>
        </p:nvSpPr>
        <p:spPr>
          <a:xfrm>
            <a:off x="1198563" y="1066800"/>
            <a:ext cx="5023042" cy="369332"/>
          </a:xfrm>
          <a:prstGeom prst="rect">
            <a:avLst/>
          </a:prstGeom>
        </p:spPr>
        <p:txBody>
          <a:bodyPr wrap="none">
            <a:spAutoFit/>
          </a:bodyPr>
          <a:lstStyle/>
          <a:p>
            <a:r>
              <a:rPr lang="en-US" dirty="0">
                <a:hlinkClick r:id="rId3"/>
              </a:rPr>
              <a:t>https://www.loc.gov/resource/g3930.cw0117300/</a:t>
            </a:r>
            <a:r>
              <a:rPr lang="en-US" dirty="0"/>
              <a:t> </a:t>
            </a:r>
          </a:p>
        </p:txBody>
      </p:sp>
      <p:pic>
        <p:nvPicPr>
          <p:cNvPr id="7" name="Picture 6" descr="An old barn in a field&#10;&#10;Description generated with very high confidence">
            <a:extLst>
              <a:ext uri="{FF2B5EF4-FFF2-40B4-BE49-F238E27FC236}">
                <a16:creationId xmlns:a16="http://schemas.microsoft.com/office/drawing/2014/main" id="{CC281D18-809C-4F52-A6CB-DDE7367AB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204" y="1981200"/>
            <a:ext cx="5715000" cy="4143375"/>
          </a:xfrm>
          <a:prstGeom prst="rect">
            <a:avLst/>
          </a:prstGeom>
        </p:spPr>
      </p:pic>
      <p:sp>
        <p:nvSpPr>
          <p:cNvPr id="8" name="TextBox 7">
            <a:extLst>
              <a:ext uri="{FF2B5EF4-FFF2-40B4-BE49-F238E27FC236}">
                <a16:creationId xmlns:a16="http://schemas.microsoft.com/office/drawing/2014/main" id="{E1FE8074-3CBC-4871-A20C-E6090C52897F}"/>
              </a:ext>
            </a:extLst>
          </p:cNvPr>
          <p:cNvSpPr txBox="1"/>
          <p:nvPr/>
        </p:nvSpPr>
        <p:spPr>
          <a:xfrm>
            <a:off x="1751012" y="5432754"/>
            <a:ext cx="4800600" cy="369332"/>
          </a:xfrm>
          <a:prstGeom prst="rect">
            <a:avLst/>
          </a:prstGeom>
          <a:noFill/>
        </p:spPr>
        <p:txBody>
          <a:bodyPr wrap="square" rtlCol="0">
            <a:spAutoFit/>
          </a:bodyPr>
          <a:lstStyle/>
          <a:p>
            <a:r>
              <a:rPr lang="en-US" dirty="0">
                <a:solidFill>
                  <a:schemeClr val="bg1"/>
                </a:solidFill>
              </a:rPr>
              <a:t>An old cracker house in Ft. Meade, Florida</a:t>
            </a:r>
          </a:p>
        </p:txBody>
      </p:sp>
      <p:sp>
        <p:nvSpPr>
          <p:cNvPr id="9" name="Rectangle 8">
            <a:extLst>
              <a:ext uri="{FF2B5EF4-FFF2-40B4-BE49-F238E27FC236}">
                <a16:creationId xmlns:a16="http://schemas.microsoft.com/office/drawing/2014/main" id="{BED98414-394D-484D-B3E6-370E50C0F7B7}"/>
              </a:ext>
            </a:extLst>
          </p:cNvPr>
          <p:cNvSpPr/>
          <p:nvPr/>
        </p:nvSpPr>
        <p:spPr>
          <a:xfrm>
            <a:off x="1229477" y="6124575"/>
            <a:ext cx="5471178" cy="369332"/>
          </a:xfrm>
          <a:prstGeom prst="rect">
            <a:avLst/>
          </a:prstGeom>
        </p:spPr>
        <p:txBody>
          <a:bodyPr wrap="none">
            <a:spAutoFit/>
          </a:bodyPr>
          <a:lstStyle/>
          <a:p>
            <a:r>
              <a:rPr lang="en-US" dirty="0"/>
              <a:t>https://www.floridamemory.com/items/show/140432</a:t>
            </a:r>
          </a:p>
        </p:txBody>
      </p:sp>
      <p:pic>
        <p:nvPicPr>
          <p:cNvPr id="5" name="Picture 4" descr="A large body of water&#10;&#10;Description generated with very high confidence">
            <a:extLst>
              <a:ext uri="{FF2B5EF4-FFF2-40B4-BE49-F238E27FC236}">
                <a16:creationId xmlns:a16="http://schemas.microsoft.com/office/drawing/2014/main" id="{26750529-86A1-4DC6-98C1-E477671A5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2584" y="1219199"/>
            <a:ext cx="6738428" cy="4301363"/>
          </a:xfrm>
          <a:prstGeom prst="rect">
            <a:avLst/>
          </a:prstGeom>
        </p:spPr>
      </p:pic>
    </p:spTree>
    <p:extLst>
      <p:ext uri="{BB962C8B-B14F-4D97-AF65-F5344CB8AC3E}">
        <p14:creationId xmlns:p14="http://schemas.microsoft.com/office/powerpoint/2010/main" val="34959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A055CEC2-4960-4874-BC24-FB248C3931D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94612" y="685800"/>
            <a:ext cx="3810000" cy="5562600"/>
          </a:xfrm>
          <a:prstGeom prst="rect">
            <a:avLst/>
          </a:prstGeom>
          <a:noFill/>
          <a:ln>
            <a:noFill/>
          </a:ln>
        </p:spPr>
      </p:pic>
      <p:pic>
        <p:nvPicPr>
          <p:cNvPr id="4" name="Picture 3" descr="A black and white photo of a tree&#10;&#10;Description generated with very high confidence">
            <a:extLst>
              <a:ext uri="{FF2B5EF4-FFF2-40B4-BE49-F238E27FC236}">
                <a16:creationId xmlns:a16="http://schemas.microsoft.com/office/drawing/2014/main" id="{FA765348-E7B2-40E6-9AB7-E0FD5C504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82" y="734925"/>
            <a:ext cx="3800104" cy="2438400"/>
          </a:xfrm>
          <a:prstGeom prst="rect">
            <a:avLst/>
          </a:prstGeom>
        </p:spPr>
      </p:pic>
      <p:pic>
        <p:nvPicPr>
          <p:cNvPr id="6" name="Picture 5" descr="A vintage photo of a person&#10;&#10;Description generated with very high confidence">
            <a:extLst>
              <a:ext uri="{FF2B5EF4-FFF2-40B4-BE49-F238E27FC236}">
                <a16:creationId xmlns:a16="http://schemas.microsoft.com/office/drawing/2014/main" id="{57E2C4E1-224C-41C0-8330-B795CEBE44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1887" y="643922"/>
            <a:ext cx="2114356" cy="3157438"/>
          </a:xfrm>
          <a:prstGeom prst="rect">
            <a:avLst/>
          </a:prstGeom>
        </p:spPr>
      </p:pic>
      <p:pic>
        <p:nvPicPr>
          <p:cNvPr id="8" name="Picture 7" descr="A crane next to a body of water&#10;&#10;Description generated with very high confidence">
            <a:extLst>
              <a:ext uri="{FF2B5EF4-FFF2-40B4-BE49-F238E27FC236}">
                <a16:creationId xmlns:a16="http://schemas.microsoft.com/office/drawing/2014/main" id="{8C4E5C7B-6471-45F8-87EB-5D16AC6EA3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008" y="3684676"/>
            <a:ext cx="3200400" cy="2474975"/>
          </a:xfrm>
          <a:prstGeom prst="rect">
            <a:avLst/>
          </a:prstGeom>
        </p:spPr>
      </p:pic>
      <p:pic>
        <p:nvPicPr>
          <p:cNvPr id="10" name="Picture 9" descr="A vintage photo of a person&#10;&#10;Description generated with high confidence">
            <a:extLst>
              <a:ext uri="{FF2B5EF4-FFF2-40B4-BE49-F238E27FC236}">
                <a16:creationId xmlns:a16="http://schemas.microsoft.com/office/drawing/2014/main" id="{3B75A547-1605-4413-A154-76D792DCFC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0616" y="3890810"/>
            <a:ext cx="2955627" cy="2290611"/>
          </a:xfrm>
          <a:prstGeom prst="rect">
            <a:avLst/>
          </a:prstGeom>
        </p:spPr>
      </p:pic>
      <p:sp>
        <p:nvSpPr>
          <p:cNvPr id="11" name="TextBox 10">
            <a:extLst>
              <a:ext uri="{FF2B5EF4-FFF2-40B4-BE49-F238E27FC236}">
                <a16:creationId xmlns:a16="http://schemas.microsoft.com/office/drawing/2014/main" id="{0F7E4535-BE25-4443-9E72-5A5305AE7D66}"/>
              </a:ext>
            </a:extLst>
          </p:cNvPr>
          <p:cNvSpPr txBox="1"/>
          <p:nvPr/>
        </p:nvSpPr>
        <p:spPr>
          <a:xfrm>
            <a:off x="2246310" y="3294934"/>
            <a:ext cx="3824743" cy="369332"/>
          </a:xfrm>
          <a:prstGeom prst="rect">
            <a:avLst/>
          </a:prstGeom>
          <a:noFill/>
        </p:spPr>
        <p:txBody>
          <a:bodyPr wrap="square" rtlCol="0">
            <a:spAutoFit/>
          </a:bodyPr>
          <a:lstStyle/>
          <a:p>
            <a:r>
              <a:rPr lang="en-US" dirty="0"/>
              <a:t>Florida Memory</a:t>
            </a:r>
          </a:p>
        </p:txBody>
      </p:sp>
    </p:spTree>
    <p:extLst>
      <p:ext uri="{BB962C8B-B14F-4D97-AF65-F5344CB8AC3E}">
        <p14:creationId xmlns:p14="http://schemas.microsoft.com/office/powerpoint/2010/main" val="75363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1"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750734FC-C4CF-4B9B-AD22-06069F37B9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56412" y="571500"/>
            <a:ext cx="4714875" cy="5714999"/>
          </a:xfrm>
          <a:prstGeom prst="rect">
            <a:avLst/>
          </a:prstGeom>
          <a:noFill/>
          <a:ln>
            <a:noFill/>
          </a:ln>
        </p:spPr>
      </p:pic>
      <p:pic>
        <p:nvPicPr>
          <p:cNvPr id="4" name="Picture 3" descr="A black and white photo of a boat&#10;&#10;Description generated with high confidence">
            <a:extLst>
              <a:ext uri="{FF2B5EF4-FFF2-40B4-BE49-F238E27FC236}">
                <a16:creationId xmlns:a16="http://schemas.microsoft.com/office/drawing/2014/main" id="{2485FBEB-3DED-4AB3-BD18-3532B14F6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312" y="698754"/>
            <a:ext cx="3183383" cy="2425446"/>
          </a:xfrm>
          <a:prstGeom prst="rect">
            <a:avLst/>
          </a:prstGeom>
        </p:spPr>
      </p:pic>
      <p:pic>
        <p:nvPicPr>
          <p:cNvPr id="6" name="Picture 5" descr="A train traveling down train tracks next to a body of water&#10;&#10;Description generated with high confidence">
            <a:extLst>
              <a:ext uri="{FF2B5EF4-FFF2-40B4-BE49-F238E27FC236}">
                <a16:creationId xmlns:a16="http://schemas.microsoft.com/office/drawing/2014/main" id="{20B54932-ADFA-4471-AE5E-A174D044A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5247" y="3620479"/>
            <a:ext cx="2916552" cy="2318659"/>
          </a:xfrm>
          <a:prstGeom prst="rect">
            <a:avLst/>
          </a:prstGeom>
        </p:spPr>
      </p:pic>
      <p:pic>
        <p:nvPicPr>
          <p:cNvPr id="8" name="Picture 7" descr="A person standing next to a train&#10;&#10;Description generated with very high confidence">
            <a:extLst>
              <a:ext uri="{FF2B5EF4-FFF2-40B4-BE49-F238E27FC236}">
                <a16:creationId xmlns:a16="http://schemas.microsoft.com/office/drawing/2014/main" id="{09C3CE28-137D-4207-8E95-C515CC6D08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536" y="669253"/>
            <a:ext cx="2505076" cy="3065626"/>
          </a:xfrm>
          <a:prstGeom prst="rect">
            <a:avLst/>
          </a:prstGeom>
        </p:spPr>
      </p:pic>
      <p:pic>
        <p:nvPicPr>
          <p:cNvPr id="10" name="Picture 9" descr="A group of people posing for a photo&#10;&#10;Description generated with very high confidence">
            <a:extLst>
              <a:ext uri="{FF2B5EF4-FFF2-40B4-BE49-F238E27FC236}">
                <a16:creationId xmlns:a16="http://schemas.microsoft.com/office/drawing/2014/main" id="{C708B8E6-DF18-4173-836E-0B478FDC0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537" y="3927349"/>
            <a:ext cx="2957832" cy="2016252"/>
          </a:xfrm>
          <a:prstGeom prst="rect">
            <a:avLst/>
          </a:prstGeom>
        </p:spPr>
      </p:pic>
      <p:sp>
        <p:nvSpPr>
          <p:cNvPr id="11" name="TextBox 10">
            <a:extLst>
              <a:ext uri="{FF2B5EF4-FFF2-40B4-BE49-F238E27FC236}">
                <a16:creationId xmlns:a16="http://schemas.microsoft.com/office/drawing/2014/main" id="{FF4FF7F4-38A1-4947-BA2C-1A39013471D9}"/>
              </a:ext>
            </a:extLst>
          </p:cNvPr>
          <p:cNvSpPr txBox="1"/>
          <p:nvPr/>
        </p:nvSpPr>
        <p:spPr>
          <a:xfrm>
            <a:off x="3884612" y="3201182"/>
            <a:ext cx="3824743" cy="369332"/>
          </a:xfrm>
          <a:prstGeom prst="rect">
            <a:avLst/>
          </a:prstGeom>
          <a:noFill/>
        </p:spPr>
        <p:txBody>
          <a:bodyPr wrap="square" rtlCol="0">
            <a:spAutoFit/>
          </a:bodyPr>
          <a:lstStyle/>
          <a:p>
            <a:r>
              <a:rPr lang="en-US" dirty="0"/>
              <a:t>Florida Memory</a:t>
            </a:r>
          </a:p>
        </p:txBody>
      </p:sp>
    </p:spTree>
    <p:extLst>
      <p:ext uri="{BB962C8B-B14F-4D97-AF65-F5344CB8AC3E}">
        <p14:creationId xmlns:p14="http://schemas.microsoft.com/office/powerpoint/2010/main" val="20703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72206647-2A24-4FB9-994E-FB11B24B65D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66012" y="685800"/>
            <a:ext cx="3962400" cy="5257800"/>
          </a:xfrm>
          <a:prstGeom prst="rect">
            <a:avLst/>
          </a:prstGeom>
          <a:noFill/>
          <a:ln>
            <a:noFill/>
          </a:ln>
        </p:spPr>
      </p:pic>
      <p:sp>
        <p:nvSpPr>
          <p:cNvPr id="3" name="Rectangle 2">
            <a:extLst>
              <a:ext uri="{FF2B5EF4-FFF2-40B4-BE49-F238E27FC236}">
                <a16:creationId xmlns:a16="http://schemas.microsoft.com/office/drawing/2014/main" id="{387D0C50-2007-444D-91FE-7471DAAB5FCE}"/>
              </a:ext>
            </a:extLst>
          </p:cNvPr>
          <p:cNvSpPr/>
          <p:nvPr/>
        </p:nvSpPr>
        <p:spPr>
          <a:xfrm>
            <a:off x="379412" y="1219200"/>
            <a:ext cx="7349444" cy="369332"/>
          </a:xfrm>
          <a:prstGeom prst="rect">
            <a:avLst/>
          </a:prstGeom>
        </p:spPr>
        <p:txBody>
          <a:bodyPr wrap="square">
            <a:spAutoFit/>
          </a:bodyPr>
          <a:lstStyle/>
          <a:p>
            <a:r>
              <a:rPr lang="en-US" dirty="0">
                <a:hlinkClick r:id="rId3"/>
              </a:rPr>
              <a:t>https://www.floridamemory.com/blog/2016/01/15/strawberry-schools/</a:t>
            </a:r>
            <a:r>
              <a:rPr lang="en-US" dirty="0"/>
              <a:t> </a:t>
            </a:r>
          </a:p>
        </p:txBody>
      </p:sp>
      <p:pic>
        <p:nvPicPr>
          <p:cNvPr id="5" name="Picture 4" descr="A group of people sitting at a table&#10;&#10;Description generated with very high confidence">
            <a:extLst>
              <a:ext uri="{FF2B5EF4-FFF2-40B4-BE49-F238E27FC236}">
                <a16:creationId xmlns:a16="http://schemas.microsoft.com/office/drawing/2014/main" id="{DEDAE739-EDF0-4727-9F26-3AF019FEE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012" y="1876933"/>
            <a:ext cx="5410200" cy="4066667"/>
          </a:xfrm>
          <a:prstGeom prst="rect">
            <a:avLst/>
          </a:prstGeom>
        </p:spPr>
      </p:pic>
    </p:spTree>
    <p:extLst>
      <p:ext uri="{BB962C8B-B14F-4D97-AF65-F5344CB8AC3E}">
        <p14:creationId xmlns:p14="http://schemas.microsoft.com/office/powerpoint/2010/main" val="119341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7534ADF5-2E9B-45B7-B1B9-3C780656DA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51412" y="685800"/>
            <a:ext cx="6629400" cy="5486400"/>
          </a:xfrm>
          <a:prstGeom prst="rect">
            <a:avLst/>
          </a:prstGeom>
          <a:noFill/>
          <a:ln>
            <a:noFill/>
          </a:ln>
        </p:spPr>
      </p:pic>
      <p:sp>
        <p:nvSpPr>
          <p:cNvPr id="3" name="Rectangle 2">
            <a:extLst>
              <a:ext uri="{FF2B5EF4-FFF2-40B4-BE49-F238E27FC236}">
                <a16:creationId xmlns:a16="http://schemas.microsoft.com/office/drawing/2014/main" id="{50FD9569-D185-40A8-9530-F14C5CF52EAA}"/>
              </a:ext>
            </a:extLst>
          </p:cNvPr>
          <p:cNvSpPr/>
          <p:nvPr/>
        </p:nvSpPr>
        <p:spPr>
          <a:xfrm>
            <a:off x="562882" y="520005"/>
            <a:ext cx="4267200" cy="923330"/>
          </a:xfrm>
          <a:prstGeom prst="rect">
            <a:avLst/>
          </a:prstGeom>
        </p:spPr>
        <p:txBody>
          <a:bodyPr wrap="square">
            <a:spAutoFit/>
          </a:bodyPr>
          <a:lstStyle/>
          <a:p>
            <a:r>
              <a:rPr lang="en-US" dirty="0">
                <a:hlinkClick r:id="rId3"/>
              </a:rPr>
              <a:t>https://blogs.loc.gov/loc/2018/05/baseball-americana-playing-behind-barbed-wire/</a:t>
            </a:r>
            <a:r>
              <a:rPr lang="en-US" dirty="0"/>
              <a:t> </a:t>
            </a:r>
          </a:p>
        </p:txBody>
      </p:sp>
      <p:pic>
        <p:nvPicPr>
          <p:cNvPr id="4" name="Picture 3" descr="https://blogs.loc.gov/loc/files/2018/05/Baseball-Game-at-Manzanar-1024x771.jpeg">
            <a:hlinkClick r:id="rId4"/>
            <a:extLst>
              <a:ext uri="{FF2B5EF4-FFF2-40B4-BE49-F238E27FC236}">
                <a16:creationId xmlns:a16="http://schemas.microsoft.com/office/drawing/2014/main" id="{6B7313D5-C630-4C21-9CE9-1A2FE2599A9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15144" y="1443335"/>
            <a:ext cx="5943600" cy="4476115"/>
          </a:xfrm>
          <a:prstGeom prst="rect">
            <a:avLst/>
          </a:prstGeom>
          <a:noFill/>
          <a:ln>
            <a:noFill/>
          </a:ln>
        </p:spPr>
      </p:pic>
    </p:spTree>
    <p:extLst>
      <p:ext uri="{BB962C8B-B14F-4D97-AF65-F5344CB8AC3E}">
        <p14:creationId xmlns:p14="http://schemas.microsoft.com/office/powerpoint/2010/main" val="388746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Historical Fiction and Non-Fiction</a:t>
            </a:r>
          </a:p>
        </p:txBody>
      </p:sp>
      <p:sp>
        <p:nvSpPr>
          <p:cNvPr id="14" name="Content Placeholder 13"/>
          <p:cNvSpPr>
            <a:spLocks noGrp="1"/>
          </p:cNvSpPr>
          <p:nvPr>
            <p:ph idx="1"/>
          </p:nvPr>
        </p:nvSpPr>
        <p:spPr/>
        <p:txBody>
          <a:bodyPr>
            <a:normAutofit/>
          </a:bodyPr>
          <a:lstStyle/>
          <a:p>
            <a:pPr marL="0" indent="0">
              <a:lnSpc>
                <a:spcPct val="120000"/>
              </a:lnSpc>
              <a:spcBef>
                <a:spcPts val="0"/>
              </a:spcBef>
              <a:buNone/>
            </a:pPr>
            <a:r>
              <a:rPr lang="en-US" sz="3200" dirty="0"/>
              <a:t>“Any attempt to equate history with fiction is dangerous, as it allows any interpretation to have equal validity; it creates moral relativism, where those who deny the Holocaust have equal place with those that tell its horrors” (Harris &amp; Foreman-Peck, 2004).</a:t>
            </a:r>
          </a:p>
          <a:p>
            <a:endParaRPr lang="en-US"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 the source image">
            <a:extLst>
              <a:ext uri="{FF2B5EF4-FFF2-40B4-BE49-F238E27FC236}">
                <a16:creationId xmlns:a16="http://schemas.microsoft.com/office/drawing/2014/main" id="{73B78C97-77C0-4CCD-A46E-569121C1D5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08812" y="647700"/>
            <a:ext cx="4562475" cy="5562600"/>
          </a:xfrm>
          <a:prstGeom prst="rect">
            <a:avLst/>
          </a:prstGeom>
          <a:noFill/>
          <a:ln>
            <a:noFill/>
          </a:ln>
        </p:spPr>
      </p:pic>
      <p:sp>
        <p:nvSpPr>
          <p:cNvPr id="3" name="Rectangle 2">
            <a:extLst>
              <a:ext uri="{FF2B5EF4-FFF2-40B4-BE49-F238E27FC236}">
                <a16:creationId xmlns:a16="http://schemas.microsoft.com/office/drawing/2014/main" id="{4FCC28B7-68AC-4480-92C0-149D77BF58E6}"/>
              </a:ext>
            </a:extLst>
          </p:cNvPr>
          <p:cNvSpPr/>
          <p:nvPr/>
        </p:nvSpPr>
        <p:spPr>
          <a:xfrm>
            <a:off x="760412" y="838200"/>
            <a:ext cx="6092825" cy="646331"/>
          </a:xfrm>
          <a:prstGeom prst="rect">
            <a:avLst/>
          </a:prstGeom>
        </p:spPr>
        <p:txBody>
          <a:bodyPr>
            <a:spAutoFit/>
          </a:bodyPr>
          <a:lstStyle/>
          <a:p>
            <a:r>
              <a:rPr lang="en-US" dirty="0">
                <a:hlinkClick r:id="rId3"/>
              </a:rPr>
              <a:t>https://www.loc.gov/collections/totenberg-wilk/articles-and-essays/elizabeth-wilk-comments/</a:t>
            </a:r>
            <a:r>
              <a:rPr lang="en-US" dirty="0"/>
              <a:t> </a:t>
            </a:r>
          </a:p>
        </p:txBody>
      </p:sp>
      <p:pic>
        <p:nvPicPr>
          <p:cNvPr id="5" name="Picture 4" descr="Saint Georges, France - a photograph from a children's home where Jewish children were hidden during the Holocaust">
            <a:extLst>
              <a:ext uri="{FF2B5EF4-FFF2-40B4-BE49-F238E27FC236}">
                <a16:creationId xmlns:a16="http://schemas.microsoft.com/office/drawing/2014/main" id="{E507744D-4064-4EA5-B101-992B8BED4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2" y="691919"/>
            <a:ext cx="7620000" cy="5095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aint Georges, France - a photograph from a children's home where Jewish children were hidden during the Holocaust">
            <a:extLst>
              <a:ext uri="{FF2B5EF4-FFF2-40B4-BE49-F238E27FC236}">
                <a16:creationId xmlns:a16="http://schemas.microsoft.com/office/drawing/2014/main" id="{EDEFF373-FB9F-4650-8A7B-64FDEAD9B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4412" y="723900"/>
            <a:ext cx="7620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47A3AD9-E61B-44F8-B168-1857C8E281D1}"/>
              </a:ext>
            </a:extLst>
          </p:cNvPr>
          <p:cNvSpPr/>
          <p:nvPr/>
        </p:nvSpPr>
        <p:spPr>
          <a:xfrm>
            <a:off x="455612" y="6150429"/>
            <a:ext cx="7467600" cy="369332"/>
          </a:xfrm>
          <a:prstGeom prst="rect">
            <a:avLst/>
          </a:prstGeom>
        </p:spPr>
        <p:txBody>
          <a:bodyPr wrap="square">
            <a:spAutoFit/>
          </a:bodyPr>
          <a:lstStyle/>
          <a:p>
            <a:r>
              <a:rPr lang="en-US" dirty="0"/>
              <a:t>https://www.yadvashem.org/articles/general/hidden-children.html</a:t>
            </a:r>
          </a:p>
        </p:txBody>
      </p:sp>
    </p:spTree>
    <p:extLst>
      <p:ext uri="{BB962C8B-B14F-4D97-AF65-F5344CB8AC3E}">
        <p14:creationId xmlns:p14="http://schemas.microsoft.com/office/powerpoint/2010/main" val="425668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audioeditions.com/audio-book-images/l/Kizzy-Ann-Stamps-2830429.jpg">
            <a:extLst>
              <a:ext uri="{FF2B5EF4-FFF2-40B4-BE49-F238E27FC236}">
                <a16:creationId xmlns:a16="http://schemas.microsoft.com/office/drawing/2014/main" id="{6C287CD1-8794-46E2-AB96-762DD5F4E91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80212" y="457200"/>
            <a:ext cx="4876800" cy="5943600"/>
          </a:xfrm>
          <a:prstGeom prst="rect">
            <a:avLst/>
          </a:prstGeom>
          <a:noFill/>
          <a:ln>
            <a:noFill/>
          </a:ln>
        </p:spPr>
      </p:pic>
      <p:sp>
        <p:nvSpPr>
          <p:cNvPr id="3" name="Rectangle 2">
            <a:extLst>
              <a:ext uri="{FF2B5EF4-FFF2-40B4-BE49-F238E27FC236}">
                <a16:creationId xmlns:a16="http://schemas.microsoft.com/office/drawing/2014/main" id="{04111F36-50E0-4AE1-8029-A094A2D0D1D1}"/>
              </a:ext>
            </a:extLst>
          </p:cNvPr>
          <p:cNvSpPr/>
          <p:nvPr/>
        </p:nvSpPr>
        <p:spPr>
          <a:xfrm>
            <a:off x="687387" y="2057400"/>
            <a:ext cx="6092825" cy="1231106"/>
          </a:xfrm>
          <a:prstGeom prst="rect">
            <a:avLst/>
          </a:prstGeom>
        </p:spPr>
        <p:txBody>
          <a:bodyPr>
            <a:spAutoFit/>
          </a:bodyPr>
          <a:lstStyle/>
          <a:p>
            <a:endParaRPr lang="en-US" sz="2000" dirty="0">
              <a:latin typeface="Century Gothic" panose="020B0502020202020204" pitchFamily="34" charset="0"/>
            </a:endParaRPr>
          </a:p>
          <a:p>
            <a:r>
              <a:rPr lang="en-US" dirty="0">
                <a:solidFill>
                  <a:srgbClr val="000000"/>
                </a:solidFill>
                <a:latin typeface="Century Gothic" panose="020B0502020202020204" pitchFamily="34" charset="0"/>
                <a:hlinkClick r:id="rId4"/>
              </a:rPr>
              <a:t>https://www.loc.gov/exhibits/civil-rights-act/multimedia/kennedys-civil-rights-address.html</a:t>
            </a:r>
            <a:r>
              <a:rPr lang="en-US" dirty="0">
                <a:solidFill>
                  <a:srgbClr val="000000"/>
                </a:solidFill>
                <a:latin typeface="Century Gothic" panose="020B0502020202020204" pitchFamily="34" charset="0"/>
              </a:rPr>
              <a:t>  </a:t>
            </a:r>
          </a:p>
          <a:p>
            <a:r>
              <a:rPr lang="en-US" dirty="0">
                <a:solidFill>
                  <a:srgbClr val="000000"/>
                </a:solidFill>
                <a:latin typeface="Century Gothic" panose="020B0502020202020204" pitchFamily="34" charset="0"/>
              </a:rPr>
              <a:t>	</a:t>
            </a:r>
          </a:p>
        </p:txBody>
      </p:sp>
    </p:spTree>
    <p:extLst>
      <p:ext uri="{BB962C8B-B14F-4D97-AF65-F5344CB8AC3E}">
        <p14:creationId xmlns:p14="http://schemas.microsoft.com/office/powerpoint/2010/main" val="52136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B2081031-FEBC-49ED-8D25-A39CCA48C784}"/>
              </a:ext>
            </a:extLst>
          </p:cNvPr>
          <p:cNvGraphicFramePr>
            <a:graphicFrameLocks noGrp="1"/>
          </p:cNvGraphicFramePr>
          <p:nvPr>
            <p:ph sz="half" idx="2"/>
            <p:extLst>
              <p:ext uri="{D42A27DB-BD31-4B8C-83A1-F6EECF244321}">
                <p14:modId xmlns:p14="http://schemas.microsoft.com/office/powerpoint/2010/main" val="3642886689"/>
              </p:ext>
            </p:extLst>
          </p:nvPr>
        </p:nvGraphicFramePr>
        <p:xfrm>
          <a:off x="5533676" y="762000"/>
          <a:ext cx="5970936" cy="990600"/>
        </p:xfrm>
        <a:graphic>
          <a:graphicData uri="http://schemas.openxmlformats.org/drawingml/2006/table">
            <a:tbl>
              <a:tblPr>
                <a:tableStyleId>{5C22544A-7EE6-4342-B048-85BDC9FD1C3A}</a:tableStyleId>
              </a:tblPr>
              <a:tblGrid>
                <a:gridCol w="5970936">
                  <a:extLst>
                    <a:ext uri="{9D8B030D-6E8A-4147-A177-3AD203B41FA5}">
                      <a16:colId xmlns:a16="http://schemas.microsoft.com/office/drawing/2014/main" val="3791306969"/>
                    </a:ext>
                  </a:extLst>
                </a:gridCol>
              </a:tblGrid>
              <a:tr h="990600">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https://www.loc.gov/folklife/civilrights/survey/view_collection.php?coll_id=2501</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55978" marR="55978" marT="0" marB="0"/>
                </a:tc>
                <a:extLst>
                  <a:ext uri="{0D108BD9-81ED-4DB2-BD59-A6C34878D82A}">
                    <a16:rowId xmlns:a16="http://schemas.microsoft.com/office/drawing/2014/main" val="2832188782"/>
                  </a:ext>
                </a:extLst>
              </a:tr>
            </a:tbl>
          </a:graphicData>
        </a:graphic>
      </p:graphicFrame>
      <p:pic>
        <p:nvPicPr>
          <p:cNvPr id="12" name="Content Placeholder 11" descr="http://media.npr.org/assets/bakertaylor/covers/g/glory-be/9780545331807_custom-191c053c4e0c36b2cfa4b151999eaecdefdc1e5d-s6-c30.jpg">
            <a:extLst>
              <a:ext uri="{FF2B5EF4-FFF2-40B4-BE49-F238E27FC236}">
                <a16:creationId xmlns:a16="http://schemas.microsoft.com/office/drawing/2014/main" id="{BF92A409-D914-4069-86CC-5E89BCE24829}"/>
              </a:ext>
            </a:extLst>
          </p:cNvPr>
          <p:cNvPicPr>
            <a:picLocks noGrp="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989012" y="838200"/>
            <a:ext cx="4029461" cy="5232400"/>
          </a:xfrm>
          <a:prstGeom prst="rect">
            <a:avLst/>
          </a:prstGeom>
          <a:noFill/>
          <a:ln>
            <a:noFill/>
          </a:ln>
        </p:spPr>
      </p:pic>
      <p:pic>
        <p:nvPicPr>
          <p:cNvPr id="13" name="Picture 12" descr="A group of people around each other&#10;&#10;Description generated with very high confidence">
            <a:extLst>
              <a:ext uri="{FF2B5EF4-FFF2-40B4-BE49-F238E27FC236}">
                <a16:creationId xmlns:a16="http://schemas.microsoft.com/office/drawing/2014/main" id="{8EC7F309-8ABD-4CB4-9956-665625B0A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5394" y="849086"/>
            <a:ext cx="6667500" cy="4410075"/>
          </a:xfrm>
          <a:prstGeom prst="rect">
            <a:avLst/>
          </a:prstGeom>
        </p:spPr>
      </p:pic>
      <p:sp>
        <p:nvSpPr>
          <p:cNvPr id="14" name="Rectangle 13">
            <a:extLst>
              <a:ext uri="{FF2B5EF4-FFF2-40B4-BE49-F238E27FC236}">
                <a16:creationId xmlns:a16="http://schemas.microsoft.com/office/drawing/2014/main" id="{5A281A5D-AEB8-4F41-BA0E-E071EFB8A4A1}"/>
              </a:ext>
            </a:extLst>
          </p:cNvPr>
          <p:cNvSpPr/>
          <p:nvPr/>
        </p:nvSpPr>
        <p:spPr>
          <a:xfrm>
            <a:off x="5332412" y="5562600"/>
            <a:ext cx="5771452" cy="369332"/>
          </a:xfrm>
          <a:prstGeom prst="rect">
            <a:avLst/>
          </a:prstGeom>
        </p:spPr>
        <p:txBody>
          <a:bodyPr wrap="none">
            <a:spAutoFit/>
          </a:bodyPr>
          <a:lstStyle/>
          <a:p>
            <a:r>
              <a:rPr lang="en-US" dirty="0"/>
              <a:t>Photo credit: Matt Herron/Take Stock/The Image Works</a:t>
            </a:r>
          </a:p>
        </p:txBody>
      </p:sp>
      <p:sp>
        <p:nvSpPr>
          <p:cNvPr id="15" name="Rectangle 14">
            <a:extLst>
              <a:ext uri="{FF2B5EF4-FFF2-40B4-BE49-F238E27FC236}">
                <a16:creationId xmlns:a16="http://schemas.microsoft.com/office/drawing/2014/main" id="{7DC1C190-3590-46A3-A93D-999A622B5E08}"/>
              </a:ext>
            </a:extLst>
          </p:cNvPr>
          <p:cNvSpPr/>
          <p:nvPr/>
        </p:nvSpPr>
        <p:spPr>
          <a:xfrm>
            <a:off x="2576494" y="6059714"/>
            <a:ext cx="8493125" cy="369332"/>
          </a:xfrm>
          <a:prstGeom prst="rect">
            <a:avLst/>
          </a:prstGeom>
        </p:spPr>
        <p:txBody>
          <a:bodyPr wrap="square">
            <a:spAutoFit/>
          </a:bodyPr>
          <a:lstStyle/>
          <a:p>
            <a:r>
              <a:rPr lang="en-US" dirty="0"/>
              <a:t>https://www.tolerance.org/magazine/spring-2013/no-school-like-freedom-school</a:t>
            </a:r>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26A77F-53E3-4767-A74E-E0B80475BE0B}"/>
              </a:ext>
            </a:extLst>
          </p:cNvPr>
          <p:cNvSpPr/>
          <p:nvPr/>
        </p:nvSpPr>
        <p:spPr>
          <a:xfrm>
            <a:off x="455612" y="457200"/>
            <a:ext cx="11277600" cy="6327886"/>
          </a:xfrm>
          <a:prstGeom prst="rect">
            <a:avLst/>
          </a:prstGeom>
        </p:spPr>
        <p:txBody>
          <a:bodyPr wrap="square">
            <a:spAutoFit/>
          </a:bodyPr>
          <a:lstStyle/>
          <a:p>
            <a:r>
              <a:rPr lang="en-US" sz="1600" dirty="0" err="1"/>
              <a:t>Apol</a:t>
            </a:r>
            <a:r>
              <a:rPr lang="en-US" sz="1600" dirty="0"/>
              <a:t>, L., Sakuma, A., Reynolds, T. M., &amp; </a:t>
            </a:r>
            <a:r>
              <a:rPr lang="en-US" sz="1600" dirty="0" err="1"/>
              <a:t>Rop</a:t>
            </a:r>
            <a:r>
              <a:rPr lang="en-US" sz="1600" dirty="0"/>
              <a:t>, S. K. (2003). "When can we make paper cranes?": Examining pre-service teachers' resistance to critical readings of historical fiction. Journal of Literacy Research, 34(4), 429-464.</a:t>
            </a:r>
          </a:p>
          <a:p>
            <a:endParaRPr lang="en-US" sz="1600" dirty="0"/>
          </a:p>
          <a:p>
            <a:r>
              <a:rPr lang="en-US" sz="1600" dirty="0" err="1"/>
              <a:t>Crocco</a:t>
            </a:r>
            <a:r>
              <a:rPr lang="en-US" sz="1600" dirty="0"/>
              <a:t>, M. S. (2005). Teaching </a:t>
            </a:r>
            <a:r>
              <a:rPr lang="en-US" sz="1600" dirty="0" err="1"/>
              <a:t>Shabanu</a:t>
            </a:r>
            <a:r>
              <a:rPr lang="en-US" sz="1600" dirty="0"/>
              <a:t>: The challenges of using world literature in the US social studies classroom. Journal of Curriculum Studies, 37(5), 561-582.</a:t>
            </a:r>
          </a:p>
          <a:p>
            <a:endParaRPr lang="en-US" sz="1600" dirty="0"/>
          </a:p>
          <a:p>
            <a:pPr>
              <a:lnSpc>
                <a:spcPct val="120000"/>
              </a:lnSpc>
            </a:pPr>
            <a:r>
              <a:rPr lang="en-US" sz="1600" dirty="0"/>
              <a:t>Harold, J. (2003). Flexing the imagination. The Journal of Aesthetics and Art Criticism, 61(3), 247-257.</a:t>
            </a:r>
          </a:p>
          <a:p>
            <a:pPr>
              <a:lnSpc>
                <a:spcPct val="120000"/>
              </a:lnSpc>
            </a:pPr>
            <a:endParaRPr lang="en-US" sz="1600" dirty="0"/>
          </a:p>
          <a:p>
            <a:pPr>
              <a:lnSpc>
                <a:spcPct val="120000"/>
              </a:lnSpc>
            </a:pPr>
            <a:r>
              <a:rPr lang="en-US" sz="1600" dirty="0"/>
              <a:t>Harris, R., &amp; Foreman-Peck, L. (2004). 'Stepping into other people's shoes': Teaching and assessing empathy in the secondary history curriculum. International Journal of Historical Learning, Teaching and Research, 4(2), 1-14.</a:t>
            </a:r>
          </a:p>
          <a:p>
            <a:pPr>
              <a:lnSpc>
                <a:spcPct val="120000"/>
              </a:lnSpc>
            </a:pPr>
            <a:endParaRPr lang="en-US" sz="1600" dirty="0"/>
          </a:p>
          <a:p>
            <a:r>
              <a:rPr lang="en-US" sz="1600" dirty="0" err="1"/>
              <a:t>Levstik</a:t>
            </a:r>
            <a:r>
              <a:rPr lang="en-US" sz="1600" dirty="0"/>
              <a:t>, L. (1989). Historical narrative and the young reader. Theory into Practice, 28,</a:t>
            </a:r>
          </a:p>
          <a:p>
            <a:r>
              <a:rPr lang="en-US" sz="1600" dirty="0"/>
              <a:t>114-119.</a:t>
            </a:r>
          </a:p>
          <a:p>
            <a:pPr>
              <a:lnSpc>
                <a:spcPct val="120000"/>
              </a:lnSpc>
            </a:pPr>
            <a:endParaRPr lang="en-US" sz="1600" dirty="0"/>
          </a:p>
          <a:p>
            <a:r>
              <a:rPr lang="en-US" sz="1600" dirty="0"/>
              <a:t>Peck, C. &amp; </a:t>
            </a:r>
            <a:r>
              <a:rPr lang="en-US" sz="1600" dirty="0" err="1"/>
              <a:t>Seixas</a:t>
            </a:r>
            <a:r>
              <a:rPr lang="en-US" sz="1600" dirty="0"/>
              <a:t>, P., (2004). Teaching historical thinking. In A. Sears, &amp; I. Wright (Eds.), Challenges and prospects for Canadian social studies (pp. 109-117). Vancouver: Pacific Educational Press.</a:t>
            </a:r>
          </a:p>
          <a:p>
            <a:endParaRPr lang="en-US" sz="1600" dirty="0"/>
          </a:p>
          <a:p>
            <a:r>
              <a:rPr lang="en-US" sz="1600" dirty="0"/>
              <a:t>Purdin, T. (2014). A study of effects on literacy, in fifth grade and eighth grade students’ reading </a:t>
            </a:r>
            <a:r>
              <a:rPr lang="en-US" sz="1600" dirty="0" err="1"/>
              <a:t>fcat</a:t>
            </a:r>
            <a:r>
              <a:rPr lang="en-US" sz="1600" dirty="0"/>
              <a:t> scores, as a result of using historical thinking strategies in the classroom. (Doctoral dissertation, Argosy Sarasota.)</a:t>
            </a:r>
          </a:p>
          <a:p>
            <a:endParaRPr lang="en-US" sz="1600" dirty="0"/>
          </a:p>
          <a:p>
            <a:r>
              <a:rPr lang="en-US" sz="1600" dirty="0"/>
              <a:t>Stripling, Barbara K., "Teaching the Voices of History Through Primary Sources and Historical Fiction: A Case Study of Teacher and Librarian Roles" (2011).</a:t>
            </a:r>
            <a:r>
              <a:rPr lang="en-US" sz="1600" i="1" dirty="0"/>
              <a:t>The School of Information Studies- Dissertations. </a:t>
            </a:r>
            <a:r>
              <a:rPr lang="en-US" sz="1600" dirty="0"/>
              <a:t>Paper 66.</a:t>
            </a:r>
          </a:p>
          <a:p>
            <a:endParaRPr lang="en-US" sz="1600" dirty="0"/>
          </a:p>
          <a:p>
            <a:endParaRPr lang="en-US" dirty="0"/>
          </a:p>
        </p:txBody>
      </p:sp>
    </p:spTree>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4A484-4176-4015-8C4C-4F1E82792B4C}"/>
              </a:ext>
            </a:extLst>
          </p:cNvPr>
          <p:cNvPicPr>
            <a:picLocks noChangeAspect="1"/>
          </p:cNvPicPr>
          <p:nvPr/>
        </p:nvPicPr>
        <p:blipFill>
          <a:blip r:embed="rId2"/>
          <a:stretch>
            <a:fillRect/>
          </a:stretch>
        </p:blipFill>
        <p:spPr>
          <a:xfrm>
            <a:off x="4448344" y="2798476"/>
            <a:ext cx="3378220" cy="1261048"/>
          </a:xfrm>
          <a:prstGeom prst="rect">
            <a:avLst/>
          </a:prstGeom>
        </p:spPr>
      </p:pic>
      <p:pic>
        <p:nvPicPr>
          <p:cNvPr id="3" name="Picture 2" descr="Picture">
            <a:extLst>
              <a:ext uri="{FF2B5EF4-FFF2-40B4-BE49-F238E27FC236}">
                <a16:creationId xmlns:a16="http://schemas.microsoft.com/office/drawing/2014/main" id="{37C5251B-A292-4BFA-BCC2-D0F94A359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749" y="4012463"/>
            <a:ext cx="2715410" cy="18808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AB2AEE-8382-4170-8AEC-51ABCAF42781}"/>
              </a:ext>
            </a:extLst>
          </p:cNvPr>
          <p:cNvSpPr txBox="1"/>
          <p:nvPr/>
        </p:nvSpPr>
        <p:spPr>
          <a:xfrm>
            <a:off x="1751012" y="838200"/>
            <a:ext cx="8686800" cy="2154436"/>
          </a:xfrm>
          <a:prstGeom prst="rect">
            <a:avLst/>
          </a:prstGeom>
          <a:noFill/>
        </p:spPr>
        <p:txBody>
          <a:bodyPr wrap="square" rtlCol="0">
            <a:spAutoFit/>
          </a:bodyPr>
          <a:lstStyle/>
          <a:p>
            <a:pPr algn="ctr"/>
            <a:r>
              <a:rPr lang="en-US" sz="8000" dirty="0">
                <a:latin typeface="A Gentle Touch" panose="02000603000000000000" pitchFamily="2" charset="0"/>
                <a:ea typeface="A Gentle Touch" panose="02000603000000000000" pitchFamily="2" charset="0"/>
              </a:rPr>
              <a:t>Thank you!</a:t>
            </a:r>
          </a:p>
          <a:p>
            <a:pPr algn="ctr"/>
            <a:endParaRPr lang="en-US" dirty="0"/>
          </a:p>
          <a:p>
            <a:pPr algn="ctr"/>
            <a:r>
              <a:rPr lang="en-US" sz="3600" dirty="0"/>
              <a:t>tammarapurdin@flche.net</a:t>
            </a:r>
          </a:p>
        </p:txBody>
      </p:sp>
    </p:spTree>
    <p:extLst>
      <p:ext uri="{BB962C8B-B14F-4D97-AF65-F5344CB8AC3E}">
        <p14:creationId xmlns:p14="http://schemas.microsoft.com/office/powerpoint/2010/main" val="358224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7EEDD-5325-4B7C-897E-B3694015CD2C}"/>
              </a:ext>
            </a:extLst>
          </p:cNvPr>
          <p:cNvSpPr>
            <a:spLocks noGrp="1"/>
          </p:cNvSpPr>
          <p:nvPr>
            <p:ph idx="1"/>
          </p:nvPr>
        </p:nvSpPr>
        <p:spPr>
          <a:xfrm>
            <a:off x="1065212" y="1219200"/>
            <a:ext cx="10330861" cy="1981200"/>
          </a:xfrm>
        </p:spPr>
        <p:txBody>
          <a:bodyPr>
            <a:normAutofit fontScale="85000" lnSpcReduction="10000"/>
          </a:bodyPr>
          <a:lstStyle/>
          <a:p>
            <a:pPr marL="0" indent="0">
              <a:lnSpc>
                <a:spcPct val="120000"/>
              </a:lnSpc>
              <a:spcBef>
                <a:spcPts val="0"/>
              </a:spcBef>
              <a:buNone/>
            </a:pPr>
            <a:r>
              <a:rPr lang="en-US" dirty="0"/>
              <a:t> </a:t>
            </a:r>
          </a:p>
          <a:p>
            <a:pPr marL="0" indent="0">
              <a:lnSpc>
                <a:spcPct val="120000"/>
              </a:lnSpc>
              <a:spcBef>
                <a:spcPts val="0"/>
              </a:spcBef>
              <a:buNone/>
            </a:pPr>
            <a:r>
              <a:rPr lang="en-US" sz="2800" dirty="0"/>
              <a:t>Young people who read historical fiction gain a sense that real people were</a:t>
            </a:r>
          </a:p>
          <a:p>
            <a:pPr marL="0" indent="0">
              <a:lnSpc>
                <a:spcPct val="120000"/>
              </a:lnSpc>
              <a:spcBef>
                <a:spcPts val="0"/>
              </a:spcBef>
              <a:buNone/>
            </a:pPr>
            <a:r>
              <a:rPr lang="en-US" sz="2800" dirty="0"/>
              <a:t>involved in history and that times and issues in history were complex (</a:t>
            </a:r>
            <a:r>
              <a:rPr lang="en-US" sz="2800" dirty="0" err="1"/>
              <a:t>Levstik</a:t>
            </a:r>
            <a:r>
              <a:rPr lang="en-US" sz="2800" dirty="0"/>
              <a:t>, 1989).</a:t>
            </a:r>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buNone/>
            </a:pPr>
            <a:endParaRPr lang="en-US" dirty="0"/>
          </a:p>
        </p:txBody>
      </p:sp>
      <p:sp>
        <p:nvSpPr>
          <p:cNvPr id="7" name="TextBox 6">
            <a:extLst>
              <a:ext uri="{FF2B5EF4-FFF2-40B4-BE49-F238E27FC236}">
                <a16:creationId xmlns:a16="http://schemas.microsoft.com/office/drawing/2014/main" id="{7F78C437-25DC-4B45-887E-C0051875D331}"/>
              </a:ext>
            </a:extLst>
          </p:cNvPr>
          <p:cNvSpPr txBox="1"/>
          <p:nvPr/>
        </p:nvSpPr>
        <p:spPr>
          <a:xfrm>
            <a:off x="1065212" y="3657600"/>
            <a:ext cx="9951719" cy="1091966"/>
          </a:xfrm>
          <a:prstGeom prst="rect">
            <a:avLst/>
          </a:prstGeom>
          <a:noFill/>
        </p:spPr>
        <p:txBody>
          <a:bodyPr wrap="square" rtlCol="0">
            <a:spAutoFit/>
          </a:bodyPr>
          <a:lstStyle/>
          <a:p>
            <a:pPr>
              <a:lnSpc>
                <a:spcPct val="120000"/>
              </a:lnSpc>
            </a:pPr>
            <a:r>
              <a:rPr lang="en-US" sz="2800" dirty="0"/>
              <a:t>A positive effect on moral education is identified as readers develop a caring attitude toward the characters (Harold, 2003).</a:t>
            </a:r>
          </a:p>
        </p:txBody>
      </p:sp>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403313-B5E4-44D6-B4C2-61186672FF1C}"/>
              </a:ext>
            </a:extLst>
          </p:cNvPr>
          <p:cNvSpPr/>
          <p:nvPr/>
        </p:nvSpPr>
        <p:spPr>
          <a:xfrm>
            <a:off x="1027112" y="1752600"/>
            <a:ext cx="10134600" cy="2862322"/>
          </a:xfrm>
          <a:prstGeom prst="rect">
            <a:avLst/>
          </a:prstGeom>
        </p:spPr>
        <p:txBody>
          <a:bodyPr wrap="square">
            <a:spAutoFit/>
          </a:bodyPr>
          <a:lstStyle/>
          <a:p>
            <a:r>
              <a:rPr lang="en-US" sz="3600" dirty="0">
                <a:latin typeface="+mj-lt"/>
                <a:ea typeface="Calibri" panose="020F0502020204030204" pitchFamily="34" charset="0"/>
              </a:rPr>
              <a:t>Integrating subject areas of literacy and history will allow teachers to meet the pressures and allow students to learn the history that they need to develop into future successful democratic citizens (Purdin, 2014).</a:t>
            </a:r>
            <a:endParaRPr lang="en-US" sz="3600" dirty="0">
              <a:latin typeface="+mj-lt"/>
            </a:endParaRPr>
          </a:p>
        </p:txBody>
      </p:sp>
    </p:spTree>
    <p:extLst>
      <p:ext uri="{BB962C8B-B14F-4D97-AF65-F5344CB8AC3E}">
        <p14:creationId xmlns:p14="http://schemas.microsoft.com/office/powerpoint/2010/main" val="321633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F0DFE9-A57E-4FE1-8094-81F6A09CBE61}"/>
              </a:ext>
            </a:extLst>
          </p:cNvPr>
          <p:cNvSpPr/>
          <p:nvPr/>
        </p:nvSpPr>
        <p:spPr>
          <a:xfrm>
            <a:off x="836612" y="297694"/>
            <a:ext cx="9753600" cy="6262612"/>
          </a:xfrm>
          <a:prstGeom prst="rect">
            <a:avLst/>
          </a:prstGeom>
        </p:spPr>
        <p:txBody>
          <a:bodyPr wrap="square">
            <a:spAutoFit/>
          </a:bodyPr>
          <a:lstStyle/>
          <a:p>
            <a:pPr algn="ctr">
              <a:lnSpc>
                <a:spcPct val="120000"/>
              </a:lnSpc>
            </a:pPr>
            <a:r>
              <a:rPr lang="en-US" sz="2800" b="1" dirty="0"/>
              <a:t>Historical Thinking Skills and ELA skills coincide</a:t>
            </a:r>
          </a:p>
          <a:p>
            <a:pPr marL="457200" indent="-457200">
              <a:lnSpc>
                <a:spcPct val="120000"/>
              </a:lnSpc>
              <a:buFont typeface="Arial" panose="020B0604020202020204" pitchFamily="34" charset="0"/>
              <a:buChar char="•"/>
            </a:pPr>
            <a:r>
              <a:rPr lang="en-US" sz="2800" dirty="0"/>
              <a:t>determining the author’s intent </a:t>
            </a:r>
          </a:p>
          <a:p>
            <a:pPr marL="457200" indent="-457200">
              <a:lnSpc>
                <a:spcPct val="120000"/>
              </a:lnSpc>
              <a:buFont typeface="Arial" panose="020B0604020202020204" pitchFamily="34" charset="0"/>
              <a:buChar char="•"/>
            </a:pPr>
            <a:r>
              <a:rPr lang="en-US" sz="2800" dirty="0"/>
              <a:t>determining the context in which the book was written</a:t>
            </a:r>
          </a:p>
          <a:p>
            <a:pPr marL="457200" indent="-457200">
              <a:lnSpc>
                <a:spcPct val="120000"/>
              </a:lnSpc>
              <a:buFont typeface="Arial" panose="020B0604020202020204" pitchFamily="34" charset="0"/>
              <a:buChar char="•"/>
            </a:pPr>
            <a:r>
              <a:rPr lang="en-US" sz="2800" dirty="0"/>
              <a:t>questioning and interpreting the text, not just comprehending the story</a:t>
            </a:r>
          </a:p>
          <a:p>
            <a:pPr marL="457200" indent="-457200">
              <a:lnSpc>
                <a:spcPct val="120000"/>
              </a:lnSpc>
              <a:buFont typeface="Arial" panose="020B0604020202020204" pitchFamily="34" charset="0"/>
              <a:buChar char="•"/>
            </a:pPr>
            <a:r>
              <a:rPr lang="en-US" sz="2800" dirty="0"/>
              <a:t>reading critically</a:t>
            </a:r>
          </a:p>
          <a:p>
            <a:pPr marL="457200" indent="-457200">
              <a:lnSpc>
                <a:spcPct val="120000"/>
              </a:lnSpc>
              <a:buFont typeface="Arial" panose="020B0604020202020204" pitchFamily="34" charset="0"/>
              <a:buChar char="•"/>
            </a:pPr>
            <a:r>
              <a:rPr lang="en-US" sz="2800" dirty="0"/>
              <a:t>being aware of the reader’s positionality (POV)</a:t>
            </a:r>
          </a:p>
          <a:p>
            <a:pPr marL="457200" indent="-457200">
              <a:lnSpc>
                <a:spcPct val="120000"/>
              </a:lnSpc>
              <a:buFont typeface="Arial" panose="020B0604020202020204" pitchFamily="34" charset="0"/>
              <a:buChar char="•"/>
            </a:pPr>
            <a:r>
              <a:rPr lang="en-US" sz="2800" dirty="0"/>
              <a:t>corroborating the details of the story with primary and secondary sources</a:t>
            </a:r>
          </a:p>
          <a:p>
            <a:pPr marL="457200" indent="-457200">
              <a:lnSpc>
                <a:spcPct val="120000"/>
              </a:lnSpc>
              <a:buFont typeface="Arial" panose="020B0604020202020204" pitchFamily="34" charset="0"/>
              <a:buChar char="•"/>
            </a:pPr>
            <a:r>
              <a:rPr lang="en-US" sz="2800" dirty="0"/>
              <a:t>using historical evidence to build an imaginative picture of the life described </a:t>
            </a:r>
          </a:p>
          <a:p>
            <a:pPr>
              <a:lnSpc>
                <a:spcPct val="120000"/>
              </a:lnSpc>
            </a:pPr>
            <a:r>
              <a:rPr lang="en-US" sz="2800" dirty="0"/>
              <a:t>(</a:t>
            </a:r>
            <a:r>
              <a:rPr lang="en-US" sz="2800" dirty="0" err="1"/>
              <a:t>Apol</a:t>
            </a:r>
            <a:r>
              <a:rPr lang="en-US" sz="2800" dirty="0"/>
              <a:t> et al., 2003; </a:t>
            </a:r>
            <a:r>
              <a:rPr lang="en-US" sz="2800" dirty="0" err="1"/>
              <a:t>Crocco</a:t>
            </a:r>
            <a:r>
              <a:rPr lang="en-US" sz="2800" dirty="0"/>
              <a:t>, 2005; </a:t>
            </a:r>
            <a:r>
              <a:rPr lang="en-US" sz="2800" dirty="0" err="1"/>
              <a:t>Seixas</a:t>
            </a:r>
            <a:r>
              <a:rPr lang="en-US" sz="2800" dirty="0"/>
              <a:t> &amp; Peck, 2004).</a:t>
            </a:r>
          </a:p>
        </p:txBody>
      </p:sp>
      <p:pic>
        <p:nvPicPr>
          <p:cNvPr id="3" name="Picture 2">
            <a:extLst>
              <a:ext uri="{FF2B5EF4-FFF2-40B4-BE49-F238E27FC236}">
                <a16:creationId xmlns:a16="http://schemas.microsoft.com/office/drawing/2014/main" id="{2D28D08A-E36D-449A-A046-534926B4901E}"/>
              </a:ext>
            </a:extLst>
          </p:cNvPr>
          <p:cNvPicPr>
            <a:picLocks noChangeAspect="1"/>
          </p:cNvPicPr>
          <p:nvPr/>
        </p:nvPicPr>
        <p:blipFill>
          <a:blip r:embed="rId2"/>
          <a:stretch>
            <a:fillRect/>
          </a:stretch>
        </p:blipFill>
        <p:spPr>
          <a:xfrm>
            <a:off x="1430341" y="283882"/>
            <a:ext cx="8566142" cy="6276424"/>
          </a:xfrm>
          <a:prstGeom prst="rect">
            <a:avLst/>
          </a:prstGeom>
        </p:spPr>
      </p:pic>
    </p:spTree>
    <p:extLst>
      <p:ext uri="{BB962C8B-B14F-4D97-AF65-F5344CB8AC3E}">
        <p14:creationId xmlns:p14="http://schemas.microsoft.com/office/powerpoint/2010/main" val="122990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F0DFE9-A57E-4FE1-8094-81F6A09CBE61}"/>
              </a:ext>
            </a:extLst>
          </p:cNvPr>
          <p:cNvSpPr/>
          <p:nvPr/>
        </p:nvSpPr>
        <p:spPr>
          <a:xfrm>
            <a:off x="836612" y="297694"/>
            <a:ext cx="9753600" cy="6262612"/>
          </a:xfrm>
          <a:prstGeom prst="rect">
            <a:avLst/>
          </a:prstGeom>
        </p:spPr>
        <p:txBody>
          <a:bodyPr wrap="square">
            <a:spAutoFit/>
          </a:bodyPr>
          <a:lstStyle/>
          <a:p>
            <a:pPr algn="ctr">
              <a:lnSpc>
                <a:spcPct val="120000"/>
              </a:lnSpc>
            </a:pPr>
            <a:r>
              <a:rPr lang="en-US" sz="2800" b="1" dirty="0"/>
              <a:t>Historical Thinking Skills and ELA skills coincide</a:t>
            </a:r>
          </a:p>
          <a:p>
            <a:pPr marL="457200" indent="-457200">
              <a:lnSpc>
                <a:spcPct val="120000"/>
              </a:lnSpc>
              <a:buFont typeface="Arial" panose="020B0604020202020204" pitchFamily="34" charset="0"/>
              <a:buChar char="•"/>
            </a:pPr>
            <a:r>
              <a:rPr lang="en-US" sz="2800" dirty="0"/>
              <a:t>determining the author’s intent </a:t>
            </a:r>
          </a:p>
          <a:p>
            <a:pPr marL="457200" indent="-457200">
              <a:lnSpc>
                <a:spcPct val="120000"/>
              </a:lnSpc>
              <a:buFont typeface="Arial" panose="020B0604020202020204" pitchFamily="34" charset="0"/>
              <a:buChar char="•"/>
            </a:pPr>
            <a:r>
              <a:rPr lang="en-US" sz="2800" dirty="0"/>
              <a:t>determining the context in which the book was written</a:t>
            </a:r>
          </a:p>
          <a:p>
            <a:pPr marL="457200" indent="-457200">
              <a:lnSpc>
                <a:spcPct val="120000"/>
              </a:lnSpc>
              <a:buFont typeface="Arial" panose="020B0604020202020204" pitchFamily="34" charset="0"/>
              <a:buChar char="•"/>
            </a:pPr>
            <a:r>
              <a:rPr lang="en-US" sz="2800" dirty="0"/>
              <a:t>questioning and interpreting the text, not just comprehending the story </a:t>
            </a:r>
          </a:p>
          <a:p>
            <a:pPr marL="457200" indent="-457200">
              <a:lnSpc>
                <a:spcPct val="120000"/>
              </a:lnSpc>
              <a:buFont typeface="Arial" panose="020B0604020202020204" pitchFamily="34" charset="0"/>
              <a:buChar char="•"/>
            </a:pPr>
            <a:r>
              <a:rPr lang="en-US" sz="2800" dirty="0"/>
              <a:t>reading critically</a:t>
            </a:r>
          </a:p>
          <a:p>
            <a:pPr marL="457200" indent="-457200">
              <a:lnSpc>
                <a:spcPct val="120000"/>
              </a:lnSpc>
              <a:buFont typeface="Arial" panose="020B0604020202020204" pitchFamily="34" charset="0"/>
              <a:buChar char="•"/>
            </a:pPr>
            <a:r>
              <a:rPr lang="en-US" sz="2800" dirty="0"/>
              <a:t>being aware of the reader’s positionality (POV)</a:t>
            </a:r>
          </a:p>
          <a:p>
            <a:pPr marL="457200" indent="-457200">
              <a:lnSpc>
                <a:spcPct val="120000"/>
              </a:lnSpc>
              <a:buFont typeface="Arial" panose="020B0604020202020204" pitchFamily="34" charset="0"/>
              <a:buChar char="•"/>
            </a:pPr>
            <a:r>
              <a:rPr lang="en-US" sz="2800" dirty="0"/>
              <a:t>corroborating the details of the story with primary and secondary sources</a:t>
            </a:r>
          </a:p>
          <a:p>
            <a:pPr marL="457200" indent="-457200">
              <a:lnSpc>
                <a:spcPct val="120000"/>
              </a:lnSpc>
              <a:buFont typeface="Arial" panose="020B0604020202020204" pitchFamily="34" charset="0"/>
              <a:buChar char="•"/>
            </a:pPr>
            <a:r>
              <a:rPr lang="en-US" sz="2800" dirty="0"/>
              <a:t>using historical evidence to build an imaginative picture of the life described </a:t>
            </a:r>
          </a:p>
          <a:p>
            <a:pPr>
              <a:lnSpc>
                <a:spcPct val="120000"/>
              </a:lnSpc>
            </a:pPr>
            <a:r>
              <a:rPr lang="en-US" sz="2800" dirty="0"/>
              <a:t>(</a:t>
            </a:r>
            <a:r>
              <a:rPr lang="en-US" sz="2800" dirty="0" err="1"/>
              <a:t>Apol</a:t>
            </a:r>
            <a:r>
              <a:rPr lang="en-US" sz="2800" dirty="0"/>
              <a:t> et al., 2003; </a:t>
            </a:r>
            <a:r>
              <a:rPr lang="en-US" sz="2800" dirty="0" err="1"/>
              <a:t>Crocco</a:t>
            </a:r>
            <a:r>
              <a:rPr lang="en-US" sz="2800" dirty="0"/>
              <a:t>, 2005; </a:t>
            </a:r>
            <a:r>
              <a:rPr lang="en-US" sz="2800" dirty="0" err="1"/>
              <a:t>Seixas</a:t>
            </a:r>
            <a:r>
              <a:rPr lang="en-US" sz="2800" dirty="0"/>
              <a:t> &amp; Peck, 2004).</a:t>
            </a:r>
          </a:p>
        </p:txBody>
      </p:sp>
      <p:sp>
        <p:nvSpPr>
          <p:cNvPr id="3" name="TextBox 2">
            <a:extLst>
              <a:ext uri="{FF2B5EF4-FFF2-40B4-BE49-F238E27FC236}">
                <a16:creationId xmlns:a16="http://schemas.microsoft.com/office/drawing/2014/main" id="{D6F1EB66-0E86-4173-BA1E-C16F5AA133EF}"/>
              </a:ext>
            </a:extLst>
          </p:cNvPr>
          <p:cNvSpPr txBox="1"/>
          <p:nvPr/>
        </p:nvSpPr>
        <p:spPr>
          <a:xfrm>
            <a:off x="4265612" y="4419600"/>
            <a:ext cx="3276600" cy="646331"/>
          </a:xfrm>
          <a:prstGeom prst="rect">
            <a:avLst/>
          </a:prstGeom>
          <a:noFill/>
        </p:spPr>
        <p:txBody>
          <a:bodyPr wrap="square" rtlCol="0">
            <a:spAutoFit/>
          </a:bodyPr>
          <a:lstStyle/>
          <a:p>
            <a:r>
              <a:rPr lang="en-US" sz="3600" dirty="0">
                <a:solidFill>
                  <a:srgbClr val="00B050"/>
                </a:solidFill>
              </a:rPr>
              <a:t>Corroborating</a:t>
            </a:r>
          </a:p>
        </p:txBody>
      </p:sp>
      <p:sp>
        <p:nvSpPr>
          <p:cNvPr id="4" name="TextBox 3">
            <a:extLst>
              <a:ext uri="{FF2B5EF4-FFF2-40B4-BE49-F238E27FC236}">
                <a16:creationId xmlns:a16="http://schemas.microsoft.com/office/drawing/2014/main" id="{6013D748-CE83-43F1-A07C-67DCE42B93FA}"/>
              </a:ext>
            </a:extLst>
          </p:cNvPr>
          <p:cNvSpPr txBox="1"/>
          <p:nvPr/>
        </p:nvSpPr>
        <p:spPr>
          <a:xfrm>
            <a:off x="8532812" y="3376087"/>
            <a:ext cx="3276600" cy="646331"/>
          </a:xfrm>
          <a:prstGeom prst="rect">
            <a:avLst/>
          </a:prstGeom>
          <a:noFill/>
        </p:spPr>
        <p:txBody>
          <a:bodyPr wrap="square" rtlCol="0">
            <a:spAutoFit/>
          </a:bodyPr>
          <a:lstStyle/>
          <a:p>
            <a:r>
              <a:rPr lang="en-US" sz="3600" dirty="0">
                <a:solidFill>
                  <a:srgbClr val="00B050"/>
                </a:solidFill>
              </a:rPr>
              <a:t>Sourcing</a:t>
            </a:r>
          </a:p>
        </p:txBody>
      </p:sp>
      <p:sp>
        <p:nvSpPr>
          <p:cNvPr id="5" name="TextBox 4">
            <a:extLst>
              <a:ext uri="{FF2B5EF4-FFF2-40B4-BE49-F238E27FC236}">
                <a16:creationId xmlns:a16="http://schemas.microsoft.com/office/drawing/2014/main" id="{93000D72-D302-4ADA-A2F0-F14E0F3B7B38}"/>
              </a:ext>
            </a:extLst>
          </p:cNvPr>
          <p:cNvSpPr txBox="1"/>
          <p:nvPr/>
        </p:nvSpPr>
        <p:spPr>
          <a:xfrm>
            <a:off x="6284912" y="786623"/>
            <a:ext cx="3276600" cy="646331"/>
          </a:xfrm>
          <a:prstGeom prst="rect">
            <a:avLst/>
          </a:prstGeom>
          <a:noFill/>
        </p:spPr>
        <p:txBody>
          <a:bodyPr wrap="square" rtlCol="0">
            <a:spAutoFit/>
          </a:bodyPr>
          <a:lstStyle/>
          <a:p>
            <a:r>
              <a:rPr lang="en-US" sz="3600" dirty="0">
                <a:solidFill>
                  <a:srgbClr val="00B050"/>
                </a:solidFill>
              </a:rPr>
              <a:t>Sourcing</a:t>
            </a:r>
          </a:p>
        </p:txBody>
      </p:sp>
      <p:sp>
        <p:nvSpPr>
          <p:cNvPr id="6" name="TextBox 5">
            <a:extLst>
              <a:ext uri="{FF2B5EF4-FFF2-40B4-BE49-F238E27FC236}">
                <a16:creationId xmlns:a16="http://schemas.microsoft.com/office/drawing/2014/main" id="{2DAAF3B3-6300-4084-8913-A1E3DB1E6C96}"/>
              </a:ext>
            </a:extLst>
          </p:cNvPr>
          <p:cNvSpPr txBox="1"/>
          <p:nvPr/>
        </p:nvSpPr>
        <p:spPr>
          <a:xfrm>
            <a:off x="8609012" y="1635652"/>
            <a:ext cx="3962400" cy="646331"/>
          </a:xfrm>
          <a:prstGeom prst="rect">
            <a:avLst/>
          </a:prstGeom>
          <a:noFill/>
        </p:spPr>
        <p:txBody>
          <a:bodyPr wrap="square" rtlCol="0">
            <a:spAutoFit/>
          </a:bodyPr>
          <a:lstStyle/>
          <a:p>
            <a:r>
              <a:rPr lang="en-US" sz="3600" dirty="0">
                <a:solidFill>
                  <a:srgbClr val="00B050"/>
                </a:solidFill>
              </a:rPr>
              <a:t>Contextualizing</a:t>
            </a:r>
          </a:p>
        </p:txBody>
      </p:sp>
      <p:sp>
        <p:nvSpPr>
          <p:cNvPr id="7" name="TextBox 6">
            <a:extLst>
              <a:ext uri="{FF2B5EF4-FFF2-40B4-BE49-F238E27FC236}">
                <a16:creationId xmlns:a16="http://schemas.microsoft.com/office/drawing/2014/main" id="{37D9D01C-A3A3-44A5-9F93-67CB6654A924}"/>
              </a:ext>
            </a:extLst>
          </p:cNvPr>
          <p:cNvSpPr txBox="1"/>
          <p:nvPr/>
        </p:nvSpPr>
        <p:spPr>
          <a:xfrm>
            <a:off x="5254624" y="2379954"/>
            <a:ext cx="3276600" cy="646331"/>
          </a:xfrm>
          <a:prstGeom prst="rect">
            <a:avLst/>
          </a:prstGeom>
          <a:noFill/>
        </p:spPr>
        <p:txBody>
          <a:bodyPr wrap="square" rtlCol="0">
            <a:spAutoFit/>
          </a:bodyPr>
          <a:lstStyle/>
          <a:p>
            <a:r>
              <a:rPr lang="en-US" sz="3600" dirty="0">
                <a:solidFill>
                  <a:srgbClr val="00B050"/>
                </a:solidFill>
              </a:rPr>
              <a:t>Sourcing</a:t>
            </a:r>
          </a:p>
        </p:txBody>
      </p:sp>
      <p:sp>
        <p:nvSpPr>
          <p:cNvPr id="8" name="TextBox 7">
            <a:extLst>
              <a:ext uri="{FF2B5EF4-FFF2-40B4-BE49-F238E27FC236}">
                <a16:creationId xmlns:a16="http://schemas.microsoft.com/office/drawing/2014/main" id="{7C67A3A4-6677-4191-9D66-D07E5A75A0F9}"/>
              </a:ext>
            </a:extLst>
          </p:cNvPr>
          <p:cNvSpPr txBox="1"/>
          <p:nvPr/>
        </p:nvSpPr>
        <p:spPr>
          <a:xfrm>
            <a:off x="4172968" y="2878021"/>
            <a:ext cx="3276600" cy="646331"/>
          </a:xfrm>
          <a:prstGeom prst="rect">
            <a:avLst/>
          </a:prstGeom>
          <a:noFill/>
        </p:spPr>
        <p:txBody>
          <a:bodyPr wrap="square" rtlCol="0">
            <a:spAutoFit/>
          </a:bodyPr>
          <a:lstStyle/>
          <a:p>
            <a:r>
              <a:rPr lang="en-US" sz="3600" dirty="0">
                <a:solidFill>
                  <a:srgbClr val="00B050"/>
                </a:solidFill>
              </a:rPr>
              <a:t>Close Reading</a:t>
            </a:r>
          </a:p>
        </p:txBody>
      </p:sp>
      <p:sp>
        <p:nvSpPr>
          <p:cNvPr id="9" name="TextBox 8">
            <a:extLst>
              <a:ext uri="{FF2B5EF4-FFF2-40B4-BE49-F238E27FC236}">
                <a16:creationId xmlns:a16="http://schemas.microsoft.com/office/drawing/2014/main" id="{0B8E77E5-3D1E-4F9C-8DA7-991834DD04B6}"/>
              </a:ext>
            </a:extLst>
          </p:cNvPr>
          <p:cNvSpPr txBox="1"/>
          <p:nvPr/>
        </p:nvSpPr>
        <p:spPr>
          <a:xfrm>
            <a:off x="4075112" y="5406828"/>
            <a:ext cx="3276600" cy="646331"/>
          </a:xfrm>
          <a:prstGeom prst="rect">
            <a:avLst/>
          </a:prstGeom>
          <a:noFill/>
        </p:spPr>
        <p:txBody>
          <a:bodyPr wrap="square" rtlCol="0">
            <a:spAutoFit/>
          </a:bodyPr>
          <a:lstStyle/>
          <a:p>
            <a:r>
              <a:rPr lang="en-US" sz="3600" dirty="0">
                <a:solidFill>
                  <a:srgbClr val="00B050"/>
                </a:solidFill>
              </a:rPr>
              <a:t>Corroborating</a:t>
            </a:r>
          </a:p>
        </p:txBody>
      </p:sp>
    </p:spTree>
    <p:extLst>
      <p:ext uri="{BB962C8B-B14F-4D97-AF65-F5344CB8AC3E}">
        <p14:creationId xmlns:p14="http://schemas.microsoft.com/office/powerpoint/2010/main" val="243865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D7CA74-7A37-430E-977C-3E862C75A606}"/>
              </a:ext>
            </a:extLst>
          </p:cNvPr>
          <p:cNvPicPr>
            <a:picLocks noChangeAspect="1"/>
          </p:cNvPicPr>
          <p:nvPr/>
        </p:nvPicPr>
        <p:blipFill>
          <a:blip r:embed="rId2"/>
          <a:stretch>
            <a:fillRect/>
          </a:stretch>
        </p:blipFill>
        <p:spPr>
          <a:xfrm>
            <a:off x="1670049" y="414337"/>
            <a:ext cx="8848725" cy="6029325"/>
          </a:xfrm>
          <a:prstGeom prst="rect">
            <a:avLst/>
          </a:prstGeom>
        </p:spPr>
      </p:pic>
      <p:pic>
        <p:nvPicPr>
          <p:cNvPr id="3" name="Picture 2">
            <a:extLst>
              <a:ext uri="{FF2B5EF4-FFF2-40B4-BE49-F238E27FC236}">
                <a16:creationId xmlns:a16="http://schemas.microsoft.com/office/drawing/2014/main" id="{E8757A30-92CF-4355-B28A-1FDA9F00D380}"/>
              </a:ext>
            </a:extLst>
          </p:cNvPr>
          <p:cNvPicPr>
            <a:picLocks noChangeAspect="1"/>
          </p:cNvPicPr>
          <p:nvPr/>
        </p:nvPicPr>
        <p:blipFill>
          <a:blip r:embed="rId3"/>
          <a:stretch>
            <a:fillRect/>
          </a:stretch>
        </p:blipFill>
        <p:spPr>
          <a:xfrm>
            <a:off x="1665287" y="2576512"/>
            <a:ext cx="8858250" cy="1704975"/>
          </a:xfrm>
          <a:prstGeom prst="rect">
            <a:avLst/>
          </a:prstGeom>
        </p:spPr>
      </p:pic>
      <p:pic>
        <p:nvPicPr>
          <p:cNvPr id="4" name="Picture 3">
            <a:extLst>
              <a:ext uri="{FF2B5EF4-FFF2-40B4-BE49-F238E27FC236}">
                <a16:creationId xmlns:a16="http://schemas.microsoft.com/office/drawing/2014/main" id="{1688E6D9-E582-4F2E-9CC3-AF4636FEACE0}"/>
              </a:ext>
            </a:extLst>
          </p:cNvPr>
          <p:cNvPicPr>
            <a:picLocks noChangeAspect="1"/>
          </p:cNvPicPr>
          <p:nvPr/>
        </p:nvPicPr>
        <p:blipFill>
          <a:blip r:embed="rId4"/>
          <a:stretch>
            <a:fillRect/>
          </a:stretch>
        </p:blipFill>
        <p:spPr>
          <a:xfrm>
            <a:off x="1420289" y="126012"/>
            <a:ext cx="9348245" cy="6605976"/>
          </a:xfrm>
          <a:prstGeom prst="rect">
            <a:avLst/>
          </a:prstGeom>
        </p:spPr>
      </p:pic>
    </p:spTree>
    <p:extLst>
      <p:ext uri="{BB962C8B-B14F-4D97-AF65-F5344CB8AC3E}">
        <p14:creationId xmlns:p14="http://schemas.microsoft.com/office/powerpoint/2010/main" val="292246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BBF49-D682-4CFB-994D-54C93F4C0121}"/>
              </a:ext>
            </a:extLst>
          </p:cNvPr>
          <p:cNvPicPr>
            <a:picLocks noChangeAspect="1"/>
          </p:cNvPicPr>
          <p:nvPr/>
        </p:nvPicPr>
        <p:blipFill>
          <a:blip r:embed="rId2"/>
          <a:stretch>
            <a:fillRect/>
          </a:stretch>
        </p:blipFill>
        <p:spPr>
          <a:xfrm>
            <a:off x="2055812" y="325394"/>
            <a:ext cx="7882173" cy="6207211"/>
          </a:xfrm>
          <a:prstGeom prst="rect">
            <a:avLst/>
          </a:prstGeom>
        </p:spPr>
      </p:pic>
    </p:spTree>
    <p:extLst>
      <p:ext uri="{BB962C8B-B14F-4D97-AF65-F5344CB8AC3E}">
        <p14:creationId xmlns:p14="http://schemas.microsoft.com/office/powerpoint/2010/main" val="297306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DAEDE9-FFA9-441C-B99D-FFAEFA141968}"/>
              </a:ext>
            </a:extLst>
          </p:cNvPr>
          <p:cNvSpPr/>
          <p:nvPr/>
        </p:nvSpPr>
        <p:spPr>
          <a:xfrm>
            <a:off x="3056625" y="2819400"/>
            <a:ext cx="6075574" cy="369332"/>
          </a:xfrm>
          <a:prstGeom prst="rect">
            <a:avLst/>
          </a:prstGeom>
        </p:spPr>
        <p:txBody>
          <a:bodyPr wrap="none">
            <a:spAutoFit/>
          </a:bodyPr>
          <a:lstStyle/>
          <a:p>
            <a:r>
              <a:rPr lang="en-US" dirty="0">
                <a:hlinkClick r:id="rId2"/>
              </a:rPr>
              <a:t>http://www.loc.gov/teachers/primary-source-analysis-tool/</a:t>
            </a:r>
            <a:r>
              <a:rPr lang="en-US" dirty="0"/>
              <a:t> </a:t>
            </a:r>
          </a:p>
        </p:txBody>
      </p:sp>
      <p:sp>
        <p:nvSpPr>
          <p:cNvPr id="3" name="TextBox 2">
            <a:extLst>
              <a:ext uri="{FF2B5EF4-FFF2-40B4-BE49-F238E27FC236}">
                <a16:creationId xmlns:a16="http://schemas.microsoft.com/office/drawing/2014/main" id="{36A59F70-7F17-4857-A91C-DDF3251A5FA3}"/>
              </a:ext>
            </a:extLst>
          </p:cNvPr>
          <p:cNvSpPr txBox="1"/>
          <p:nvPr/>
        </p:nvSpPr>
        <p:spPr>
          <a:xfrm>
            <a:off x="989012" y="685800"/>
            <a:ext cx="10515600" cy="1015663"/>
          </a:xfrm>
          <a:prstGeom prst="rect">
            <a:avLst/>
          </a:prstGeom>
          <a:noFill/>
        </p:spPr>
        <p:txBody>
          <a:bodyPr wrap="square" rtlCol="0">
            <a:spAutoFit/>
          </a:bodyPr>
          <a:lstStyle/>
          <a:p>
            <a:r>
              <a:rPr lang="en-US" sz="6000" dirty="0"/>
              <a:t>Library of Congress Resources</a:t>
            </a:r>
          </a:p>
        </p:txBody>
      </p:sp>
      <p:sp>
        <p:nvSpPr>
          <p:cNvPr id="4" name="Rectangle 3">
            <a:extLst>
              <a:ext uri="{FF2B5EF4-FFF2-40B4-BE49-F238E27FC236}">
                <a16:creationId xmlns:a16="http://schemas.microsoft.com/office/drawing/2014/main" id="{3F25C8BE-89E1-4642-85FE-61303A9AF6CF}"/>
              </a:ext>
            </a:extLst>
          </p:cNvPr>
          <p:cNvSpPr/>
          <p:nvPr/>
        </p:nvSpPr>
        <p:spPr>
          <a:xfrm>
            <a:off x="4570412" y="3669269"/>
            <a:ext cx="3048000" cy="1754326"/>
          </a:xfrm>
          <a:prstGeom prst="rect">
            <a:avLst/>
          </a:prstGeom>
        </p:spPr>
        <p:txBody>
          <a:bodyPr wrap="square">
            <a:spAutoFit/>
          </a:bodyPr>
          <a:lstStyle/>
          <a:p>
            <a:r>
              <a:rPr lang="en-US" dirty="0"/>
              <a:t>Teachers Page Features</a:t>
            </a:r>
          </a:p>
          <a:p>
            <a:pPr>
              <a:buFont typeface="Arial" panose="020B0604020202020204" pitchFamily="34" charset="0"/>
              <a:buChar char="•"/>
            </a:pPr>
            <a:r>
              <a:rPr lang="en-US" dirty="0">
                <a:hlinkClick r:id="rId3"/>
              </a:rPr>
              <a:t>Lesson Plans</a:t>
            </a:r>
            <a:r>
              <a:rPr lang="en-US" dirty="0"/>
              <a:t> --</a:t>
            </a:r>
          </a:p>
          <a:p>
            <a:pPr>
              <a:buFont typeface="Arial" panose="020B0604020202020204" pitchFamily="34" charset="0"/>
              <a:buChar char="•"/>
            </a:pPr>
            <a:r>
              <a:rPr lang="en-US" dirty="0">
                <a:hlinkClick r:id="rId4"/>
              </a:rPr>
              <a:t>Themed Resources</a:t>
            </a:r>
            <a:r>
              <a:rPr lang="en-US" dirty="0"/>
              <a:t> --</a:t>
            </a:r>
          </a:p>
          <a:p>
            <a:pPr>
              <a:buFont typeface="Arial" panose="020B0604020202020204" pitchFamily="34" charset="0"/>
              <a:buChar char="•"/>
            </a:pPr>
            <a:r>
              <a:rPr lang="en-US" dirty="0">
                <a:hlinkClick r:id="rId5"/>
              </a:rPr>
              <a:t>Primary Source Sets</a:t>
            </a:r>
            <a:r>
              <a:rPr lang="en-US" dirty="0"/>
              <a:t> --</a:t>
            </a:r>
          </a:p>
          <a:p>
            <a:pPr>
              <a:buFont typeface="Arial" panose="020B0604020202020204" pitchFamily="34" charset="0"/>
              <a:buChar char="•"/>
            </a:pPr>
            <a:r>
              <a:rPr lang="en-US" dirty="0">
                <a:hlinkClick r:id="rId6"/>
              </a:rPr>
              <a:t>Presentations &amp; Activities</a:t>
            </a:r>
            <a:r>
              <a:rPr lang="en-US" dirty="0"/>
              <a:t> --</a:t>
            </a:r>
          </a:p>
          <a:p>
            <a:pPr>
              <a:buFont typeface="Arial" panose="020B0604020202020204" pitchFamily="34" charset="0"/>
              <a:buChar char="•"/>
            </a:pPr>
            <a:r>
              <a:rPr lang="en-US" dirty="0">
                <a:hlinkClick r:id="rId7"/>
              </a:rPr>
              <a:t>Collection Connections</a:t>
            </a:r>
            <a:r>
              <a:rPr lang="en-US" dirty="0"/>
              <a:t> --</a:t>
            </a:r>
            <a:endParaRPr lang="en-US" dirty="0">
              <a:effectLst/>
            </a:endParaRPr>
          </a:p>
        </p:txBody>
      </p:sp>
    </p:spTree>
    <p:extLst>
      <p:ext uri="{BB962C8B-B14F-4D97-AF65-F5344CB8AC3E}">
        <p14:creationId xmlns:p14="http://schemas.microsoft.com/office/powerpoint/2010/main" val="148709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6458</TotalTime>
  <Words>1199</Words>
  <Application>Microsoft Office PowerPoint</Application>
  <PresentationFormat>Custom</PresentationFormat>
  <Paragraphs>97</Paragraphs>
  <Slides>24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 Gentle Touch</vt:lpstr>
      <vt:lpstr>Arial</vt:lpstr>
      <vt:lpstr>Calibri</vt:lpstr>
      <vt:lpstr>Century Gothic</vt:lpstr>
      <vt:lpstr>Constantia</vt:lpstr>
      <vt:lpstr>Symbol</vt:lpstr>
      <vt:lpstr>Times New Roman</vt:lpstr>
      <vt:lpstr>Books Classic 16x9</vt:lpstr>
      <vt:lpstr>Engaging Students in History Through Historical Fiction Paired With Primary Sources</vt:lpstr>
      <vt:lpstr>Historical Fiction and Non-Fiction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Students in History Through Historical Fiction Paired With Primary Sources</dc:title>
  <dc:creator>Purdin Tammara</dc:creator>
  <cp:lastModifiedBy>Purdin Tammara</cp:lastModifiedBy>
  <cp:revision>41</cp:revision>
  <cp:lastPrinted>2019-01-18T18:11:09Z</cp:lastPrinted>
  <dcterms:created xsi:type="dcterms:W3CDTF">2019-01-13T03:54:23Z</dcterms:created>
  <dcterms:modified xsi:type="dcterms:W3CDTF">2019-09-17T02:01:27Z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