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6" r:id="rId1"/>
  </p:sldMasterIdLst>
  <p:sldIdLst>
    <p:sldId id="256" r:id="rId2"/>
    <p:sldId id="271" r:id="rId3"/>
    <p:sldId id="258" r:id="rId4"/>
    <p:sldId id="291" r:id="rId5"/>
    <p:sldId id="257" r:id="rId6"/>
    <p:sldId id="285" r:id="rId7"/>
    <p:sldId id="293" r:id="rId8"/>
    <p:sldId id="286" r:id="rId9"/>
    <p:sldId id="287" r:id="rId10"/>
    <p:sldId id="290" r:id="rId11"/>
    <p:sldId id="273"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630" autoAdjust="0"/>
    <p:restoredTop sz="94660"/>
  </p:normalViewPr>
  <p:slideViewPr>
    <p:cSldViewPr snapToGrid="0">
      <p:cViewPr varScale="1">
        <p:scale>
          <a:sx n="63" d="100"/>
          <a:sy n="63" d="100"/>
        </p:scale>
        <p:origin x="396"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lumMod val="7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87DE6118-2437-4B30-8E3C-4D2BE6020583}" type="datetimeFigureOut">
              <a:rPr lang="en-US" smtClean="0"/>
              <a:pPr/>
              <a:t>9/16/2019</a:t>
            </a:fld>
            <a:endParaRPr lang="en-US" dirty="0"/>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426455070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9/16/2019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518097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9/16/2019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208938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9/16/2019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427918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16" name="Rectangle 15"/>
          <p:cNvSpPr/>
          <p:nvPr/>
        </p:nvSpPr>
        <p:spPr>
          <a:xfrm>
            <a:off x="11784" y="0"/>
            <a:ext cx="12192000" cy="6858000"/>
          </a:xfrm>
          <a:prstGeom prst="rect">
            <a:avLst/>
          </a:prstGeom>
          <a:blipFill dpi="0" rotWithShape="1">
            <a:blip r:embed="rId2">
              <a:alphaModFix amt="40000"/>
              <a:duotone>
                <a:schemeClr val="accent2">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87DE6118-2437-4B30-8E3C-4D2BE6020583}" type="datetimeFigureOut">
              <a:rPr lang="en-US" smtClean="0"/>
              <a:pPr/>
              <a:t>9/16/2019</a:t>
            </a:fld>
            <a:endParaRPr lang="en-US" dirty="0"/>
          </a:p>
        </p:txBody>
      </p:sp>
      <p:sp>
        <p:nvSpPr>
          <p:cNvPr id="5" name="Footer Placeholder 4"/>
          <p:cNvSpPr>
            <a:spLocks noGrp="1"/>
          </p:cNvSpPr>
          <p:nvPr>
            <p:ph type="ftr" sz="quarter" idx="11"/>
          </p:nvPr>
        </p:nvSpPr>
        <p:spPr>
          <a:xfrm>
            <a:off x="1453896" y="521208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2080"/>
            <a:ext cx="2112264" cy="228600"/>
          </a:xfrm>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29948615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t>9/16/2019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500961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t>9/16/2019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220636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t>9/16/2019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552956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smtClean="0"/>
              <a:t>9/16/2019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775367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ectangle 14"/>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87DE6118-2437-4B30-8E3C-4D2BE6020583}" type="datetimeFigureOut">
              <a:rPr lang="en-US" smtClean="0"/>
              <a:pPr/>
              <a:t>9/16/2019</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6728" y="6227064"/>
            <a:ext cx="1463040" cy="256032"/>
          </a:xfrm>
        </p:spPr>
        <p:txBody>
          <a:bodyPr/>
          <a:lstStyle/>
          <a:p>
            <a:fld id="{69E57DC2-970A-4B3E-BB1C-7A09969E49DF}" type="slidenum">
              <a:rPr lang="en-US" smtClean="0"/>
              <a:pPr/>
              <a:t>‹#›</a:t>
            </a:fld>
            <a:endParaRPr lang="en-US" dirty="0"/>
          </a:p>
        </p:txBody>
      </p:sp>
      <p:sp>
        <p:nvSpPr>
          <p:cNvPr id="12" name="Rectangle 11"/>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66075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6">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87DE6118-2437-4B30-8E3C-4D2BE6020583}" type="datetimeFigureOut">
              <a:rPr lang="en-US" smtClean="0"/>
              <a:pPr/>
              <a:t>9/16/2019</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56032"/>
          </a:xfrm>
        </p:spPr>
        <p:txBody>
          <a:bodyPr/>
          <a:lstStyle/>
          <a:p>
            <a:fld id="{69E57DC2-970A-4B3E-BB1C-7A09969E49DF}" type="slidenum">
              <a:rPr lang="en-US" smtClean="0"/>
              <a:pPr/>
              <a:t>‹#›</a:t>
            </a:fld>
            <a:endParaRPr lang="en-US" dirty="0"/>
          </a:p>
        </p:txBody>
      </p:sp>
      <p:sp>
        <p:nvSpPr>
          <p:cNvPr id="10" name="Rectangle 9"/>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2686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87DE6118-2437-4B30-8E3C-4D2BE6020583}" type="datetimeFigureOut">
              <a:rPr lang="en-US" smtClean="0"/>
              <a:pPr/>
              <a:t>9/16/2019</a:t>
            </a:fld>
            <a:endParaRPr lang="en-US" dirty="0"/>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69E57DC2-970A-4B3E-BB1C-7A09969E49DF}" type="slidenum">
              <a:rPr lang="en-US" smtClean="0"/>
              <a:pPr/>
              <a:t>‹#›</a:t>
            </a:fld>
            <a:endParaRPr lang="en-US" dirty="0"/>
          </a:p>
        </p:txBody>
      </p:sp>
      <p:sp>
        <p:nvSpPr>
          <p:cNvPr id="8" name="Rectangle 7"/>
          <p:cNvSpPr/>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Tree>
    <p:extLst>
      <p:ext uri="{BB962C8B-B14F-4D97-AF65-F5344CB8AC3E}">
        <p14:creationId xmlns:p14="http://schemas.microsoft.com/office/powerpoint/2010/main" val="252263368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s://www.olympic.org/news/remarkable-rudolph-defies-odds-with-sprint-treble" TargetMode="External"/><Relationship Id="rId7" Type="http://schemas.openxmlformats.org/officeDocument/2006/relationships/image" Target="../media/image14.png"/><Relationship Id="rId12" Type="http://schemas.openxmlformats.org/officeDocument/2006/relationships/hyperlink" Target="https://www.congress.gov/bill/109th-congress/house-bill/1404/text"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hyperlink" Target="https://www.biography.com/people/wilma-rudolph-9466552" TargetMode="External"/><Relationship Id="rId10" Type="http://schemas.openxmlformats.org/officeDocument/2006/relationships/image" Target="../media/image17.png"/><Relationship Id="rId4" Type="http://schemas.openxmlformats.org/officeDocument/2006/relationships/image" Target="../media/image12.png"/><Relationship Id="rId9"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mailto:tammarapurdin@flche.ne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loc.gov/"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hyperlink" Target="http://www.loc.gov/exhibits/lincoln/candidate-lincoln.html" TargetMode="External"/><Relationship Id="rId1" Type="http://schemas.openxmlformats.org/officeDocument/2006/relationships/slideLayout" Target="../slideLayouts/slideLayout2.xml"/><Relationship Id="rId6" Type="http://schemas.openxmlformats.org/officeDocument/2006/relationships/hyperlink" Target="https://www.archives.gov/files/education/lessons/worksheets/written_document_analysis_worksheet_novice.pdf" TargetMode="External"/><Relationship Id="rId5" Type="http://schemas.openxmlformats.org/officeDocument/2006/relationships/hyperlink" Target="http://www.loc.gov/exhibits/lincoln/candidate-lincoln.html#obj0" TargetMode="Externa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loc.gov/teachers/professionaldevelopment/tpsdirect/pdf/Book-Backdrops.pdf"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loc.gov/exhibits/lincoln/candidate-lincoln.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5454D-3803-43A1-8990-09E553C5FD42}"/>
              </a:ext>
            </a:extLst>
          </p:cNvPr>
          <p:cNvSpPr>
            <a:spLocks noGrp="1"/>
          </p:cNvSpPr>
          <p:nvPr>
            <p:ph type="ctrTitle"/>
          </p:nvPr>
        </p:nvSpPr>
        <p:spPr>
          <a:xfrm>
            <a:off x="1915126" y="1881724"/>
            <a:ext cx="8361229" cy="3041880"/>
          </a:xfrm>
        </p:spPr>
        <p:txBody>
          <a:bodyPr/>
          <a:lstStyle/>
          <a:p>
            <a:r>
              <a:rPr lang="en-US" sz="5400" b="1" i="1" dirty="0"/>
              <a:t>The power of agentic women and sources</a:t>
            </a:r>
            <a:endParaRPr lang="en-US" sz="5400" dirty="0"/>
          </a:p>
        </p:txBody>
      </p:sp>
      <p:sp>
        <p:nvSpPr>
          <p:cNvPr id="3" name="Subtitle 2">
            <a:extLst>
              <a:ext uri="{FF2B5EF4-FFF2-40B4-BE49-F238E27FC236}">
                <a16:creationId xmlns:a16="http://schemas.microsoft.com/office/drawing/2014/main" id="{5E6C9865-CFF1-4548-AC0C-83FEC76624DD}"/>
              </a:ext>
            </a:extLst>
          </p:cNvPr>
          <p:cNvSpPr>
            <a:spLocks noGrp="1"/>
          </p:cNvSpPr>
          <p:nvPr>
            <p:ph type="subTitle" idx="1"/>
          </p:nvPr>
        </p:nvSpPr>
        <p:spPr>
          <a:xfrm>
            <a:off x="2679903" y="4923604"/>
            <a:ext cx="6831673" cy="354074"/>
          </a:xfrm>
        </p:spPr>
        <p:txBody>
          <a:bodyPr>
            <a:normAutofit/>
          </a:bodyPr>
          <a:lstStyle/>
          <a:p>
            <a:r>
              <a:rPr lang="en-US" dirty="0"/>
              <a:t>Dr. Tammara Purdin, Florida Council for History Education</a:t>
            </a:r>
          </a:p>
          <a:p>
            <a:endParaRPr lang="en-US" dirty="0"/>
          </a:p>
          <a:p>
            <a:endParaRPr lang="en-US" dirty="0"/>
          </a:p>
        </p:txBody>
      </p:sp>
      <p:sp>
        <p:nvSpPr>
          <p:cNvPr id="4" name="TextBox 3">
            <a:extLst>
              <a:ext uri="{FF2B5EF4-FFF2-40B4-BE49-F238E27FC236}">
                <a16:creationId xmlns:a16="http://schemas.microsoft.com/office/drawing/2014/main" id="{0EC2B8D8-893E-4CE8-A162-4617B8CA6A96}"/>
              </a:ext>
            </a:extLst>
          </p:cNvPr>
          <p:cNvSpPr txBox="1"/>
          <p:nvPr/>
        </p:nvSpPr>
        <p:spPr>
          <a:xfrm>
            <a:off x="9438153" y="5090802"/>
            <a:ext cx="1676400" cy="369332"/>
          </a:xfrm>
          <a:prstGeom prst="rect">
            <a:avLst/>
          </a:prstGeom>
          <a:noFill/>
        </p:spPr>
        <p:txBody>
          <a:bodyPr wrap="square" rtlCol="0">
            <a:spAutoFit/>
          </a:bodyPr>
          <a:lstStyle/>
          <a:p>
            <a:r>
              <a:rPr lang="en-US" dirty="0"/>
              <a:t>NCHE 2019</a:t>
            </a:r>
          </a:p>
        </p:txBody>
      </p:sp>
    </p:spTree>
    <p:extLst>
      <p:ext uri="{BB962C8B-B14F-4D97-AF65-F5344CB8AC3E}">
        <p14:creationId xmlns:p14="http://schemas.microsoft.com/office/powerpoint/2010/main" val="18595192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BAD70-201C-48A5-B452-62E332FAC438}"/>
              </a:ext>
            </a:extLst>
          </p:cNvPr>
          <p:cNvSpPr>
            <a:spLocks noGrp="1"/>
          </p:cNvSpPr>
          <p:nvPr>
            <p:ph type="title"/>
          </p:nvPr>
        </p:nvSpPr>
        <p:spPr>
          <a:xfrm>
            <a:off x="448235" y="642594"/>
            <a:ext cx="11214847" cy="1371600"/>
          </a:xfrm>
        </p:spPr>
        <p:txBody>
          <a:bodyPr>
            <a:normAutofit/>
          </a:bodyPr>
          <a:lstStyle/>
          <a:p>
            <a:pPr algn="ctr"/>
            <a:r>
              <a:rPr lang="en-US" sz="3600" b="1" dirty="0"/>
              <a:t>Independent historical inquiry- </a:t>
            </a:r>
            <a:br>
              <a:rPr lang="en-US" sz="3100" dirty="0"/>
            </a:br>
            <a:r>
              <a:rPr lang="en-US" dirty="0"/>
              <a:t>The S.O.U.R.C.E. Framework</a:t>
            </a:r>
          </a:p>
        </p:txBody>
      </p:sp>
      <p:pic>
        <p:nvPicPr>
          <p:cNvPr id="4" name="Picture 3">
            <a:extLst>
              <a:ext uri="{FF2B5EF4-FFF2-40B4-BE49-F238E27FC236}">
                <a16:creationId xmlns:a16="http://schemas.microsoft.com/office/drawing/2014/main" id="{A3E3BA5E-5494-4B43-AE1E-97F61067EDD6}"/>
              </a:ext>
            </a:extLst>
          </p:cNvPr>
          <p:cNvPicPr>
            <a:picLocks noChangeAspect="1"/>
          </p:cNvPicPr>
          <p:nvPr/>
        </p:nvPicPr>
        <p:blipFill>
          <a:blip r:embed="rId2"/>
          <a:stretch>
            <a:fillRect/>
          </a:stretch>
        </p:blipFill>
        <p:spPr>
          <a:xfrm>
            <a:off x="448235" y="1883036"/>
            <a:ext cx="3071131" cy="2416015"/>
          </a:xfrm>
          <a:prstGeom prst="rect">
            <a:avLst/>
          </a:prstGeom>
        </p:spPr>
      </p:pic>
      <p:sp>
        <p:nvSpPr>
          <p:cNvPr id="5" name="Rectangle 4">
            <a:extLst>
              <a:ext uri="{FF2B5EF4-FFF2-40B4-BE49-F238E27FC236}">
                <a16:creationId xmlns:a16="http://schemas.microsoft.com/office/drawing/2014/main" id="{2BD7C08C-1263-40E2-BBBE-5591E1C99D40}"/>
              </a:ext>
            </a:extLst>
          </p:cNvPr>
          <p:cNvSpPr/>
          <p:nvPr/>
        </p:nvSpPr>
        <p:spPr>
          <a:xfrm>
            <a:off x="3570783" y="1967658"/>
            <a:ext cx="4320990" cy="2246769"/>
          </a:xfrm>
          <a:prstGeom prst="rect">
            <a:avLst/>
          </a:prstGeom>
        </p:spPr>
        <p:txBody>
          <a:bodyPr wrap="square">
            <a:spAutoFit/>
          </a:bodyPr>
          <a:lstStyle/>
          <a:p>
            <a:r>
              <a:rPr lang="en-US" sz="2800" dirty="0"/>
              <a:t>Essential Question: In what ways did Wilma Rudolph serve as a role model and a historical agent and, thus, impact United States history?</a:t>
            </a:r>
          </a:p>
        </p:txBody>
      </p:sp>
      <p:pic>
        <p:nvPicPr>
          <p:cNvPr id="6" name="Picture 5">
            <a:hlinkClick r:id="rId3"/>
            <a:extLst>
              <a:ext uri="{FF2B5EF4-FFF2-40B4-BE49-F238E27FC236}">
                <a16:creationId xmlns:a16="http://schemas.microsoft.com/office/drawing/2014/main" id="{A881676E-3EA1-438F-86DD-DEB340632534}"/>
              </a:ext>
            </a:extLst>
          </p:cNvPr>
          <p:cNvPicPr>
            <a:picLocks noChangeAspect="1"/>
          </p:cNvPicPr>
          <p:nvPr/>
        </p:nvPicPr>
        <p:blipFill>
          <a:blip r:embed="rId4"/>
          <a:stretch>
            <a:fillRect/>
          </a:stretch>
        </p:blipFill>
        <p:spPr>
          <a:xfrm>
            <a:off x="7891773" y="1883036"/>
            <a:ext cx="3851992" cy="2416015"/>
          </a:xfrm>
          <a:prstGeom prst="rect">
            <a:avLst/>
          </a:prstGeom>
        </p:spPr>
      </p:pic>
      <p:pic>
        <p:nvPicPr>
          <p:cNvPr id="7" name="Picture 6">
            <a:hlinkClick r:id="rId5"/>
            <a:extLst>
              <a:ext uri="{FF2B5EF4-FFF2-40B4-BE49-F238E27FC236}">
                <a16:creationId xmlns:a16="http://schemas.microsoft.com/office/drawing/2014/main" id="{C4E563C8-D986-4E69-A0DB-D9943E93A52D}"/>
              </a:ext>
            </a:extLst>
          </p:cNvPr>
          <p:cNvPicPr>
            <a:picLocks noChangeAspect="1"/>
          </p:cNvPicPr>
          <p:nvPr/>
        </p:nvPicPr>
        <p:blipFill>
          <a:blip r:embed="rId6"/>
          <a:stretch>
            <a:fillRect/>
          </a:stretch>
        </p:blipFill>
        <p:spPr>
          <a:xfrm>
            <a:off x="2882154" y="4469635"/>
            <a:ext cx="5871882" cy="1888703"/>
          </a:xfrm>
          <a:prstGeom prst="rect">
            <a:avLst/>
          </a:prstGeom>
        </p:spPr>
      </p:pic>
      <p:pic>
        <p:nvPicPr>
          <p:cNvPr id="3" name="Picture 2">
            <a:extLst>
              <a:ext uri="{FF2B5EF4-FFF2-40B4-BE49-F238E27FC236}">
                <a16:creationId xmlns:a16="http://schemas.microsoft.com/office/drawing/2014/main" id="{4C0138C0-37FD-4EF2-AF2E-EC587D6C9907}"/>
              </a:ext>
            </a:extLst>
          </p:cNvPr>
          <p:cNvPicPr>
            <a:picLocks noChangeAspect="1"/>
          </p:cNvPicPr>
          <p:nvPr/>
        </p:nvPicPr>
        <p:blipFill>
          <a:blip r:embed="rId7"/>
          <a:stretch>
            <a:fillRect/>
          </a:stretch>
        </p:blipFill>
        <p:spPr>
          <a:xfrm>
            <a:off x="3633787" y="1271587"/>
            <a:ext cx="4924425" cy="4314825"/>
          </a:xfrm>
          <a:prstGeom prst="rect">
            <a:avLst/>
          </a:prstGeom>
        </p:spPr>
      </p:pic>
      <p:pic>
        <p:nvPicPr>
          <p:cNvPr id="8" name="Picture 7">
            <a:extLst>
              <a:ext uri="{FF2B5EF4-FFF2-40B4-BE49-F238E27FC236}">
                <a16:creationId xmlns:a16="http://schemas.microsoft.com/office/drawing/2014/main" id="{C8320CDF-D803-4A1B-833E-0EDC12220C58}"/>
              </a:ext>
            </a:extLst>
          </p:cNvPr>
          <p:cNvPicPr>
            <a:picLocks noChangeAspect="1"/>
          </p:cNvPicPr>
          <p:nvPr/>
        </p:nvPicPr>
        <p:blipFill>
          <a:blip r:embed="rId8"/>
          <a:stretch>
            <a:fillRect/>
          </a:stretch>
        </p:blipFill>
        <p:spPr>
          <a:xfrm>
            <a:off x="6076584" y="499662"/>
            <a:ext cx="5972175" cy="6819900"/>
          </a:xfrm>
          <a:prstGeom prst="rect">
            <a:avLst/>
          </a:prstGeom>
        </p:spPr>
      </p:pic>
      <p:pic>
        <p:nvPicPr>
          <p:cNvPr id="9" name="Picture 8">
            <a:extLst>
              <a:ext uri="{FF2B5EF4-FFF2-40B4-BE49-F238E27FC236}">
                <a16:creationId xmlns:a16="http://schemas.microsoft.com/office/drawing/2014/main" id="{DC182E52-A738-4541-8A3B-D236A4E54CBE}"/>
              </a:ext>
            </a:extLst>
          </p:cNvPr>
          <p:cNvPicPr>
            <a:picLocks noChangeAspect="1"/>
          </p:cNvPicPr>
          <p:nvPr/>
        </p:nvPicPr>
        <p:blipFill>
          <a:blip r:embed="rId9"/>
          <a:stretch>
            <a:fillRect/>
          </a:stretch>
        </p:blipFill>
        <p:spPr>
          <a:xfrm>
            <a:off x="1596098" y="280176"/>
            <a:ext cx="5443704" cy="6858000"/>
          </a:xfrm>
          <a:prstGeom prst="rect">
            <a:avLst/>
          </a:prstGeom>
        </p:spPr>
      </p:pic>
      <p:pic>
        <p:nvPicPr>
          <p:cNvPr id="10" name="Picture 9">
            <a:extLst>
              <a:ext uri="{FF2B5EF4-FFF2-40B4-BE49-F238E27FC236}">
                <a16:creationId xmlns:a16="http://schemas.microsoft.com/office/drawing/2014/main" id="{DF20BDBF-1260-4602-97FD-48319A2EF345}"/>
              </a:ext>
            </a:extLst>
          </p:cNvPr>
          <p:cNvPicPr>
            <a:picLocks noChangeAspect="1"/>
          </p:cNvPicPr>
          <p:nvPr/>
        </p:nvPicPr>
        <p:blipFill>
          <a:blip r:embed="rId10"/>
          <a:stretch>
            <a:fillRect/>
          </a:stretch>
        </p:blipFill>
        <p:spPr>
          <a:xfrm>
            <a:off x="7068740" y="280176"/>
            <a:ext cx="4586729" cy="6858000"/>
          </a:xfrm>
          <a:prstGeom prst="rect">
            <a:avLst/>
          </a:prstGeom>
        </p:spPr>
      </p:pic>
      <p:pic>
        <p:nvPicPr>
          <p:cNvPr id="11" name="Picture 10">
            <a:extLst>
              <a:ext uri="{FF2B5EF4-FFF2-40B4-BE49-F238E27FC236}">
                <a16:creationId xmlns:a16="http://schemas.microsoft.com/office/drawing/2014/main" id="{B05AC7BB-C0A9-4205-9EDB-B49BA55E8647}"/>
              </a:ext>
            </a:extLst>
          </p:cNvPr>
          <p:cNvPicPr>
            <a:picLocks noChangeAspect="1"/>
          </p:cNvPicPr>
          <p:nvPr/>
        </p:nvPicPr>
        <p:blipFill>
          <a:blip r:embed="rId11"/>
          <a:stretch>
            <a:fillRect/>
          </a:stretch>
        </p:blipFill>
        <p:spPr>
          <a:xfrm>
            <a:off x="3344973" y="280176"/>
            <a:ext cx="6429375" cy="6858000"/>
          </a:xfrm>
          <a:prstGeom prst="rect">
            <a:avLst/>
          </a:prstGeom>
        </p:spPr>
      </p:pic>
      <p:sp>
        <p:nvSpPr>
          <p:cNvPr id="12" name="TextBox 11">
            <a:extLst>
              <a:ext uri="{FF2B5EF4-FFF2-40B4-BE49-F238E27FC236}">
                <a16:creationId xmlns:a16="http://schemas.microsoft.com/office/drawing/2014/main" id="{C8440E1C-ED69-4700-9B1F-D16037016691}"/>
              </a:ext>
            </a:extLst>
          </p:cNvPr>
          <p:cNvSpPr txBox="1"/>
          <p:nvPr/>
        </p:nvSpPr>
        <p:spPr>
          <a:xfrm>
            <a:off x="335877" y="2262626"/>
            <a:ext cx="11439562" cy="1446550"/>
          </a:xfrm>
          <a:prstGeom prst="rect">
            <a:avLst/>
          </a:prstGeom>
          <a:solidFill>
            <a:schemeClr val="bg1"/>
          </a:solidFill>
        </p:spPr>
        <p:txBody>
          <a:bodyPr wrap="square" rtlCol="0">
            <a:spAutoFit/>
          </a:bodyPr>
          <a:lstStyle/>
          <a:p>
            <a:r>
              <a:rPr lang="en-US" sz="4400" dirty="0">
                <a:hlinkClick r:id="rId12"/>
              </a:rPr>
              <a:t>https://www.congress.gov/bill/109th-congress/house-bill/1404/text</a:t>
            </a:r>
            <a:r>
              <a:rPr lang="en-US" sz="4400" dirty="0"/>
              <a:t> </a:t>
            </a:r>
          </a:p>
        </p:txBody>
      </p:sp>
    </p:spTree>
    <p:extLst>
      <p:ext uri="{BB962C8B-B14F-4D97-AF65-F5344CB8AC3E}">
        <p14:creationId xmlns:p14="http://schemas.microsoft.com/office/powerpoint/2010/main" val="226923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4225" y="1576273"/>
            <a:ext cx="10058400" cy="1371600"/>
          </a:xfrm>
        </p:spPr>
        <p:txBody>
          <a:bodyPr>
            <a:noAutofit/>
          </a:bodyPr>
          <a:lstStyle/>
          <a:p>
            <a:pPr algn="ctr"/>
            <a:r>
              <a:rPr lang="en-US" sz="9600" dirty="0"/>
              <a:t>THANK YOU!</a:t>
            </a:r>
          </a:p>
        </p:txBody>
      </p:sp>
      <p:sp>
        <p:nvSpPr>
          <p:cNvPr id="5" name="Rectangle 4"/>
          <p:cNvSpPr/>
          <p:nvPr/>
        </p:nvSpPr>
        <p:spPr>
          <a:xfrm>
            <a:off x="4000575" y="2844226"/>
            <a:ext cx="4475328" cy="584775"/>
          </a:xfrm>
          <a:prstGeom prst="rect">
            <a:avLst/>
          </a:prstGeom>
        </p:spPr>
        <p:txBody>
          <a:bodyPr wrap="none">
            <a:spAutoFit/>
          </a:bodyPr>
          <a:lstStyle/>
          <a:p>
            <a:pPr algn="ctr"/>
            <a:r>
              <a:rPr lang="en-US" sz="3200" dirty="0">
                <a:hlinkClick r:id="rId2"/>
              </a:rPr>
              <a:t>tammarapurdin@flche.net</a:t>
            </a:r>
            <a:r>
              <a:rPr lang="en-US" sz="3200" dirty="0"/>
              <a:t> </a:t>
            </a:r>
          </a:p>
        </p:txBody>
      </p:sp>
      <p:pic>
        <p:nvPicPr>
          <p:cNvPr id="1026" name="Picture 2" descr="Picture">
            <a:extLst>
              <a:ext uri="{FF2B5EF4-FFF2-40B4-BE49-F238E27FC236}">
                <a16:creationId xmlns:a16="http://schemas.microsoft.com/office/drawing/2014/main" id="{5DE9D7B7-1106-4E2F-A5C7-06359A83B8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0618" y="4403684"/>
            <a:ext cx="2535221" cy="1756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1423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675465"/>
            <a:ext cx="9601200" cy="1880116"/>
          </a:xfrm>
        </p:spPr>
        <p:txBody>
          <a:bodyPr>
            <a:normAutofit/>
          </a:bodyPr>
          <a:lstStyle/>
          <a:p>
            <a:pPr algn="ctr"/>
            <a:r>
              <a:rPr lang="en-US" dirty="0"/>
              <a:t>Library of Congress</a:t>
            </a:r>
            <a:br>
              <a:rPr lang="en-US" dirty="0"/>
            </a:br>
            <a:r>
              <a:rPr lang="en-US" dirty="0"/>
              <a:t>Primary Sources</a:t>
            </a:r>
          </a:p>
        </p:txBody>
      </p:sp>
      <p:sp>
        <p:nvSpPr>
          <p:cNvPr id="5" name="Rectangle 4"/>
          <p:cNvSpPr/>
          <p:nvPr/>
        </p:nvSpPr>
        <p:spPr>
          <a:xfrm>
            <a:off x="2939591" y="5224094"/>
            <a:ext cx="6312818" cy="1015663"/>
          </a:xfrm>
          <a:prstGeom prst="rect">
            <a:avLst/>
          </a:prstGeom>
        </p:spPr>
        <p:txBody>
          <a:bodyPr wrap="none">
            <a:spAutoFit/>
          </a:bodyPr>
          <a:lstStyle/>
          <a:p>
            <a:r>
              <a:rPr lang="en-US" sz="6000" dirty="0">
                <a:hlinkClick r:id="rId2"/>
              </a:rPr>
              <a:t>http://www.loc.gov</a:t>
            </a:r>
            <a:endParaRPr lang="en-US" sz="6000" dirty="0"/>
          </a:p>
        </p:txBody>
      </p:sp>
      <p:sp>
        <p:nvSpPr>
          <p:cNvPr id="7" name="Rectangle 6">
            <a:extLst>
              <a:ext uri="{FF2B5EF4-FFF2-40B4-BE49-F238E27FC236}">
                <a16:creationId xmlns:a16="http://schemas.microsoft.com/office/drawing/2014/main" id="{EAE44931-0F71-49C1-9721-83B7CF5A24A6}"/>
              </a:ext>
            </a:extLst>
          </p:cNvPr>
          <p:cNvSpPr/>
          <p:nvPr/>
        </p:nvSpPr>
        <p:spPr>
          <a:xfrm>
            <a:off x="585216" y="682965"/>
            <a:ext cx="11024616" cy="3293209"/>
          </a:xfrm>
          <a:prstGeom prst="rect">
            <a:avLst/>
          </a:prstGeom>
        </p:spPr>
        <p:txBody>
          <a:bodyPr wrap="square">
            <a:spAutoFit/>
          </a:bodyPr>
          <a:lstStyle/>
          <a:p>
            <a:pPr algn="ctr"/>
            <a:r>
              <a:rPr lang="en-US" sz="4800" dirty="0">
                <a:latin typeface="AdvOT8cb2ddbd"/>
              </a:rPr>
              <a:t>Essential Questions: </a:t>
            </a:r>
          </a:p>
          <a:p>
            <a:pPr marL="571500" indent="-571500">
              <a:buFont typeface="Arial" panose="020B0604020202020204" pitchFamily="34" charset="0"/>
              <a:buChar char="•"/>
            </a:pPr>
            <a:r>
              <a:rPr lang="en-US" sz="4000" dirty="0">
                <a:latin typeface="AdvOT8cb2ddbd"/>
              </a:rPr>
              <a:t>Why was it important for females to express their opinions?</a:t>
            </a:r>
            <a:endParaRPr lang="en-US" sz="4000" dirty="0">
              <a:latin typeface="AdvOT8cb2ddbd+20"/>
            </a:endParaRPr>
          </a:p>
          <a:p>
            <a:pPr marL="571500" indent="-571500">
              <a:buFont typeface="Arial" panose="020B0604020202020204" pitchFamily="34" charset="0"/>
              <a:buChar char="•"/>
            </a:pPr>
            <a:r>
              <a:rPr lang="en-US" sz="4000" dirty="0">
                <a:latin typeface="AdvOT8cb2ddbd"/>
              </a:rPr>
              <a:t>To what extent did they make a difference in our history?</a:t>
            </a:r>
            <a:endParaRPr lang="en-US" sz="4000" dirty="0"/>
          </a:p>
        </p:txBody>
      </p:sp>
    </p:spTree>
    <p:extLst>
      <p:ext uri="{BB962C8B-B14F-4D97-AF65-F5344CB8AC3E}">
        <p14:creationId xmlns:p14="http://schemas.microsoft.com/office/powerpoint/2010/main" val="3282464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6468140C-1663-4BC6-9984-3DDF2BAAE01E}"/>
              </a:ext>
            </a:extLst>
          </p:cNvPr>
          <p:cNvGraphicFramePr>
            <a:graphicFrameLocks noGrp="1"/>
          </p:cNvGraphicFramePr>
          <p:nvPr>
            <p:extLst>
              <p:ext uri="{D42A27DB-BD31-4B8C-83A1-F6EECF244321}">
                <p14:modId xmlns:p14="http://schemas.microsoft.com/office/powerpoint/2010/main" val="4277839464"/>
              </p:ext>
            </p:extLst>
          </p:nvPr>
        </p:nvGraphicFramePr>
        <p:xfrm>
          <a:off x="914400" y="846811"/>
          <a:ext cx="10239375" cy="5998464"/>
        </p:xfrm>
        <a:graphic>
          <a:graphicData uri="http://schemas.openxmlformats.org/drawingml/2006/table">
            <a:tbl>
              <a:tblPr firstRow="1" firstCol="1" bandRow="1">
                <a:tableStyleId>{5C22544A-7EE6-4342-B048-85BDC9FD1C3A}</a:tableStyleId>
              </a:tblPr>
              <a:tblGrid>
                <a:gridCol w="1314695">
                  <a:extLst>
                    <a:ext uri="{9D8B030D-6E8A-4147-A177-3AD203B41FA5}">
                      <a16:colId xmlns:a16="http://schemas.microsoft.com/office/drawing/2014/main" val="1801254502"/>
                    </a:ext>
                  </a:extLst>
                </a:gridCol>
                <a:gridCol w="8924680">
                  <a:extLst>
                    <a:ext uri="{9D8B030D-6E8A-4147-A177-3AD203B41FA5}">
                      <a16:colId xmlns:a16="http://schemas.microsoft.com/office/drawing/2014/main" val="525549948"/>
                    </a:ext>
                  </a:extLst>
                </a:gridCol>
              </a:tblGrid>
              <a:tr h="209635">
                <a:tc>
                  <a:txBody>
                    <a:bodyPr/>
                    <a:lstStyle/>
                    <a:p>
                      <a:pPr marL="0" marR="0">
                        <a:spcBef>
                          <a:spcPts val="0"/>
                        </a:spcBef>
                        <a:spcAft>
                          <a:spcPts val="0"/>
                        </a:spcAft>
                      </a:pPr>
                      <a:r>
                        <a:rPr lang="en-US" sz="1400" dirty="0">
                          <a:effectLst/>
                          <a:latin typeface="Adobe Devanagari" panose="02040503050201020203" pitchFamily="18" charset="0"/>
                          <a:cs typeface="Adobe Devanagari" panose="02040503050201020203" pitchFamily="18" charset="0"/>
                        </a:rPr>
                        <a:t>Benchmark#</a:t>
                      </a:r>
                      <a:endParaRPr lang="en-US" sz="1400" dirty="0">
                        <a:effectLst/>
                        <a:latin typeface="Adobe Devanagari" panose="02040503050201020203" pitchFamily="18" charset="0"/>
                        <a:ea typeface="Times New Roman" panose="02020603050405020304" pitchFamily="18" charset="0"/>
                        <a:cs typeface="Adobe Devanagari" panose="02040503050201020203" pitchFamily="18" charset="0"/>
                      </a:endParaRPr>
                    </a:p>
                  </a:txBody>
                  <a:tcPr marL="7267" marR="7267" marT="7267" marB="7267" anchor="ctr"/>
                </a:tc>
                <a:tc>
                  <a:txBody>
                    <a:bodyPr/>
                    <a:lstStyle/>
                    <a:p>
                      <a:pPr marL="0" marR="0">
                        <a:spcBef>
                          <a:spcPts val="0"/>
                        </a:spcBef>
                        <a:spcAft>
                          <a:spcPts val="0"/>
                        </a:spcAft>
                      </a:pPr>
                      <a:r>
                        <a:rPr lang="en-US" sz="1400" dirty="0">
                          <a:effectLst/>
                          <a:latin typeface="Adobe Devanagari" panose="02040503050201020203" pitchFamily="18" charset="0"/>
                          <a:cs typeface="Adobe Devanagari" panose="02040503050201020203" pitchFamily="18" charset="0"/>
                        </a:rPr>
                        <a:t>Description</a:t>
                      </a:r>
                      <a:endParaRPr lang="en-US" sz="1400" dirty="0">
                        <a:effectLst/>
                        <a:latin typeface="Adobe Devanagari" panose="02040503050201020203" pitchFamily="18" charset="0"/>
                        <a:ea typeface="Times New Roman" panose="02020603050405020304" pitchFamily="18" charset="0"/>
                        <a:cs typeface="Adobe Devanagari" panose="02040503050201020203" pitchFamily="18" charset="0"/>
                      </a:endParaRPr>
                    </a:p>
                  </a:txBody>
                  <a:tcPr marL="7267" marR="7267" marT="7267" marB="7267" anchor="ctr"/>
                </a:tc>
                <a:extLst>
                  <a:ext uri="{0D108BD9-81ED-4DB2-BD59-A6C34878D82A}">
                    <a16:rowId xmlns:a16="http://schemas.microsoft.com/office/drawing/2014/main" val="1364920331"/>
                  </a:ext>
                </a:extLst>
              </a:tr>
              <a:tr h="753942">
                <a:tc>
                  <a:txBody>
                    <a:bodyPr/>
                    <a:lstStyle/>
                    <a:p>
                      <a:pPr marL="0" marR="0">
                        <a:spcBef>
                          <a:spcPts val="0"/>
                        </a:spcBef>
                        <a:spcAft>
                          <a:spcPts val="0"/>
                        </a:spcAft>
                      </a:pPr>
                      <a:r>
                        <a:rPr lang="en-US" sz="1400" dirty="0">
                          <a:effectLst/>
                          <a:latin typeface="Adobe Devanagari" panose="02040503050201020203" pitchFamily="18" charset="0"/>
                          <a:cs typeface="Adobe Devanagari" panose="02040503050201020203" pitchFamily="18" charset="0"/>
                        </a:rPr>
                        <a:t>LAFS.1112.RI.3.8</a:t>
                      </a:r>
                      <a:endParaRPr lang="en-US" sz="1400" dirty="0">
                        <a:effectLst/>
                        <a:latin typeface="Adobe Devanagari" panose="02040503050201020203" pitchFamily="18" charset="0"/>
                        <a:ea typeface="Times New Roman" panose="02020603050405020304" pitchFamily="18" charset="0"/>
                        <a:cs typeface="Adobe Devanagari" panose="02040503050201020203" pitchFamily="18" charset="0"/>
                      </a:endParaRPr>
                    </a:p>
                  </a:txBody>
                  <a:tcPr marL="7267" marR="7267" marT="7267" marB="7267"/>
                </a:tc>
                <a:tc>
                  <a:txBody>
                    <a:bodyPr/>
                    <a:lstStyle/>
                    <a:p>
                      <a:pPr marL="0" marR="0">
                        <a:spcBef>
                          <a:spcPts val="0"/>
                        </a:spcBef>
                        <a:spcAft>
                          <a:spcPts val="0"/>
                        </a:spcAft>
                      </a:pPr>
                      <a:r>
                        <a:rPr lang="en-US" sz="1400" dirty="0">
                          <a:effectLst/>
                          <a:latin typeface="Adobe Devanagari" panose="02040503050201020203" pitchFamily="18" charset="0"/>
                          <a:cs typeface="Adobe Devanagari" panose="02040503050201020203" pitchFamily="18" charset="0"/>
                        </a:rPr>
                        <a:t>Delineate and evaluate the reasoning in seminal U.S. texts, including the application of constitutional principles and use of legal reasoning (e.g., in U.S. Supreme Court majority opinions and dissents) and the premises, purposes, and arguments in works of public advocacy (e.g., The Federalist, presidential addresses).</a:t>
                      </a:r>
                      <a:endParaRPr lang="en-US" sz="1400" dirty="0">
                        <a:effectLst/>
                        <a:latin typeface="Adobe Devanagari" panose="02040503050201020203" pitchFamily="18" charset="0"/>
                        <a:ea typeface="Times New Roman" panose="02020603050405020304" pitchFamily="18" charset="0"/>
                        <a:cs typeface="Adobe Devanagari" panose="02040503050201020203" pitchFamily="18" charset="0"/>
                      </a:endParaRPr>
                    </a:p>
                  </a:txBody>
                  <a:tcPr marL="7267" marR="7267" marT="7267" marB="7267"/>
                </a:tc>
                <a:extLst>
                  <a:ext uri="{0D108BD9-81ED-4DB2-BD59-A6C34878D82A}">
                    <a16:rowId xmlns:a16="http://schemas.microsoft.com/office/drawing/2014/main" val="166988606"/>
                  </a:ext>
                </a:extLst>
              </a:tr>
              <a:tr h="676428">
                <a:tc>
                  <a:txBody>
                    <a:bodyPr/>
                    <a:lstStyle/>
                    <a:p>
                      <a:pPr marL="0" marR="0">
                        <a:spcBef>
                          <a:spcPts val="0"/>
                        </a:spcBef>
                        <a:spcAft>
                          <a:spcPts val="0"/>
                        </a:spcAft>
                      </a:pPr>
                      <a:r>
                        <a:rPr lang="en-US" sz="1400" dirty="0">
                          <a:effectLst/>
                          <a:latin typeface="Adobe Devanagari" panose="02040503050201020203" pitchFamily="18" charset="0"/>
                          <a:cs typeface="Adobe Devanagari" panose="02040503050201020203" pitchFamily="18" charset="0"/>
                        </a:rPr>
                        <a:t>LAFS.1112.RI.3.9</a:t>
                      </a:r>
                      <a:endParaRPr lang="en-US" sz="1400" dirty="0">
                        <a:effectLst/>
                        <a:latin typeface="Adobe Devanagari" panose="02040503050201020203" pitchFamily="18" charset="0"/>
                        <a:ea typeface="Times New Roman" panose="02020603050405020304" pitchFamily="18" charset="0"/>
                        <a:cs typeface="Adobe Devanagari" panose="02040503050201020203" pitchFamily="18" charset="0"/>
                      </a:endParaRPr>
                    </a:p>
                  </a:txBody>
                  <a:tcPr marL="7267" marR="7267" marT="7267" marB="7267"/>
                </a:tc>
                <a:tc>
                  <a:txBody>
                    <a:bodyPr/>
                    <a:lstStyle/>
                    <a:p>
                      <a:pPr marL="0" marR="0">
                        <a:spcBef>
                          <a:spcPts val="0"/>
                        </a:spcBef>
                        <a:spcAft>
                          <a:spcPts val="0"/>
                        </a:spcAft>
                      </a:pPr>
                      <a:r>
                        <a:rPr lang="en-US" sz="1400" dirty="0">
                          <a:effectLst/>
                          <a:latin typeface="Adobe Devanagari" panose="02040503050201020203" pitchFamily="18" charset="0"/>
                          <a:cs typeface="Adobe Devanagari" panose="02040503050201020203" pitchFamily="18" charset="0"/>
                        </a:rPr>
                        <a:t>Analyze seventeenth-, eighteenth-, and nineteenth-century foundational U.S. documents of historical and literary significance (including The Declaration of Independence, the Preamble to the Constitution, the Bill of Rights, and Lincoln’s Second Inaugural Address) for their themes, purposes, and rhetorical features.</a:t>
                      </a:r>
                      <a:endParaRPr lang="en-US" sz="1400" dirty="0">
                        <a:effectLst/>
                        <a:latin typeface="Adobe Devanagari" panose="02040503050201020203" pitchFamily="18" charset="0"/>
                        <a:ea typeface="Times New Roman" panose="02020603050405020304" pitchFamily="18" charset="0"/>
                        <a:cs typeface="Adobe Devanagari" panose="02040503050201020203" pitchFamily="18" charset="0"/>
                      </a:endParaRPr>
                    </a:p>
                  </a:txBody>
                  <a:tcPr marL="7267" marR="7267" marT="7267" marB="7267"/>
                </a:tc>
                <a:extLst>
                  <a:ext uri="{0D108BD9-81ED-4DB2-BD59-A6C34878D82A}">
                    <a16:rowId xmlns:a16="http://schemas.microsoft.com/office/drawing/2014/main" val="1401838148"/>
                  </a:ext>
                </a:extLst>
              </a:tr>
              <a:tr h="383283">
                <a:tc>
                  <a:txBody>
                    <a:bodyPr/>
                    <a:lstStyle/>
                    <a:p>
                      <a:pPr marL="0" marR="0">
                        <a:spcBef>
                          <a:spcPts val="0"/>
                        </a:spcBef>
                        <a:spcAft>
                          <a:spcPts val="0"/>
                        </a:spcAft>
                      </a:pPr>
                      <a:r>
                        <a:rPr lang="en-US" sz="1400" dirty="0">
                          <a:effectLst/>
                          <a:latin typeface="Adobe Devanagari" panose="02040503050201020203" pitchFamily="18" charset="0"/>
                          <a:cs typeface="Adobe Devanagari" panose="02040503050201020203" pitchFamily="18" charset="0"/>
                        </a:rPr>
                        <a:t>LAFS.1112.W.3.9</a:t>
                      </a:r>
                      <a:endParaRPr lang="en-US" sz="1400" dirty="0">
                        <a:effectLst/>
                        <a:latin typeface="Adobe Devanagari" panose="02040503050201020203" pitchFamily="18" charset="0"/>
                        <a:ea typeface="Times New Roman" panose="02020603050405020304" pitchFamily="18" charset="0"/>
                        <a:cs typeface="Adobe Devanagari" panose="02040503050201020203" pitchFamily="18" charset="0"/>
                      </a:endParaRPr>
                    </a:p>
                  </a:txBody>
                  <a:tcPr marL="7267" marR="7267" marT="7267" marB="7267"/>
                </a:tc>
                <a:tc>
                  <a:txBody>
                    <a:bodyPr/>
                    <a:lstStyle/>
                    <a:p>
                      <a:pPr marL="0" marR="0">
                        <a:spcBef>
                          <a:spcPts val="0"/>
                        </a:spcBef>
                        <a:spcAft>
                          <a:spcPts val="0"/>
                        </a:spcAft>
                      </a:pPr>
                      <a:r>
                        <a:rPr lang="en-US" sz="1400" dirty="0">
                          <a:effectLst/>
                          <a:latin typeface="Adobe Devanagari" panose="02040503050201020203" pitchFamily="18" charset="0"/>
                          <a:cs typeface="Adobe Devanagari" panose="02040503050201020203" pitchFamily="18" charset="0"/>
                        </a:rPr>
                        <a:t>Draw evidence from literary or informational texts to support analysis, reflection, and research. </a:t>
                      </a:r>
                      <a:endParaRPr lang="en-US" sz="1400" dirty="0">
                        <a:effectLst/>
                        <a:latin typeface="Adobe Devanagari" panose="02040503050201020203" pitchFamily="18" charset="0"/>
                        <a:ea typeface="Times New Roman" panose="02020603050405020304" pitchFamily="18" charset="0"/>
                        <a:cs typeface="Adobe Devanagari" panose="02040503050201020203" pitchFamily="18" charset="0"/>
                      </a:endParaRPr>
                    </a:p>
                  </a:txBody>
                  <a:tcPr marL="7267" marR="7267" marT="7267" marB="7267"/>
                </a:tc>
                <a:extLst>
                  <a:ext uri="{0D108BD9-81ED-4DB2-BD59-A6C34878D82A}">
                    <a16:rowId xmlns:a16="http://schemas.microsoft.com/office/drawing/2014/main" val="166147478"/>
                  </a:ext>
                </a:extLst>
              </a:tr>
              <a:tr h="383283">
                <a:tc>
                  <a:txBody>
                    <a:bodyPr/>
                    <a:lstStyle/>
                    <a:p>
                      <a:pPr marL="0" marR="0">
                        <a:spcBef>
                          <a:spcPts val="0"/>
                        </a:spcBef>
                        <a:spcAft>
                          <a:spcPts val="0"/>
                        </a:spcAft>
                      </a:pPr>
                      <a:r>
                        <a:rPr lang="en-US" sz="1400" dirty="0">
                          <a:effectLst/>
                          <a:latin typeface="Adobe Devanagari" panose="02040503050201020203" pitchFamily="18" charset="0"/>
                          <a:cs typeface="Adobe Devanagari" panose="02040503050201020203" pitchFamily="18" charset="0"/>
                        </a:rPr>
                        <a:t>SS.2.C.3.1</a:t>
                      </a:r>
                      <a:endParaRPr lang="en-US" sz="1400" dirty="0">
                        <a:effectLst/>
                        <a:latin typeface="Adobe Devanagari" panose="02040503050201020203" pitchFamily="18" charset="0"/>
                        <a:ea typeface="Times New Roman" panose="02020603050405020304" pitchFamily="18" charset="0"/>
                        <a:cs typeface="Adobe Devanagari" panose="02040503050201020203" pitchFamily="18" charset="0"/>
                      </a:endParaRPr>
                    </a:p>
                  </a:txBody>
                  <a:tcPr marL="7267" marR="7267" marT="7267" marB="7267"/>
                </a:tc>
                <a:tc>
                  <a:txBody>
                    <a:bodyPr/>
                    <a:lstStyle/>
                    <a:p>
                      <a:pPr marL="0" marR="0">
                        <a:spcBef>
                          <a:spcPts val="0"/>
                        </a:spcBef>
                        <a:spcAft>
                          <a:spcPts val="0"/>
                        </a:spcAft>
                      </a:pPr>
                      <a:r>
                        <a:rPr lang="en-US" sz="1400" dirty="0">
                          <a:effectLst/>
                          <a:latin typeface="Adobe Devanagari" panose="02040503050201020203" pitchFamily="18" charset="0"/>
                          <a:cs typeface="Adobe Devanagari" panose="02040503050201020203" pitchFamily="18" charset="0"/>
                        </a:rPr>
                        <a:t>Identify the Constitution as the document which establishes the structure, function, powers, and limits of American government. </a:t>
                      </a:r>
                      <a:endParaRPr lang="en-US" sz="1400" dirty="0">
                        <a:effectLst/>
                        <a:latin typeface="Adobe Devanagari" panose="02040503050201020203" pitchFamily="18" charset="0"/>
                        <a:ea typeface="Times New Roman" panose="02020603050405020304" pitchFamily="18" charset="0"/>
                        <a:cs typeface="Adobe Devanagari" panose="02040503050201020203" pitchFamily="18" charset="0"/>
                      </a:endParaRPr>
                    </a:p>
                  </a:txBody>
                  <a:tcPr marL="7267" marR="7267" marT="7267" marB="7267"/>
                </a:tc>
                <a:extLst>
                  <a:ext uri="{0D108BD9-81ED-4DB2-BD59-A6C34878D82A}">
                    <a16:rowId xmlns:a16="http://schemas.microsoft.com/office/drawing/2014/main" val="2092649408"/>
                  </a:ext>
                </a:extLst>
              </a:tr>
              <a:tr h="209635">
                <a:tc>
                  <a:txBody>
                    <a:bodyPr/>
                    <a:lstStyle/>
                    <a:p>
                      <a:pPr marL="0" marR="0">
                        <a:spcBef>
                          <a:spcPts val="0"/>
                        </a:spcBef>
                        <a:spcAft>
                          <a:spcPts val="0"/>
                        </a:spcAft>
                      </a:pPr>
                      <a:r>
                        <a:rPr lang="en-US" sz="1400" dirty="0">
                          <a:effectLst/>
                          <a:latin typeface="Adobe Devanagari" panose="02040503050201020203" pitchFamily="18" charset="0"/>
                          <a:cs typeface="Adobe Devanagari" panose="02040503050201020203" pitchFamily="18" charset="0"/>
                        </a:rPr>
                        <a:t>SS.3.C.1.3</a:t>
                      </a:r>
                      <a:endParaRPr lang="en-US" sz="1400" dirty="0">
                        <a:effectLst/>
                        <a:latin typeface="Adobe Devanagari" panose="02040503050201020203" pitchFamily="18" charset="0"/>
                        <a:ea typeface="Times New Roman" panose="02020603050405020304" pitchFamily="18" charset="0"/>
                        <a:cs typeface="Adobe Devanagari" panose="02040503050201020203" pitchFamily="18" charset="0"/>
                      </a:endParaRPr>
                    </a:p>
                  </a:txBody>
                  <a:tcPr marL="7267" marR="7267" marT="7267" marB="7267"/>
                </a:tc>
                <a:tc>
                  <a:txBody>
                    <a:bodyPr/>
                    <a:lstStyle/>
                    <a:p>
                      <a:pPr marL="0" marR="0">
                        <a:spcBef>
                          <a:spcPts val="0"/>
                        </a:spcBef>
                        <a:spcAft>
                          <a:spcPts val="0"/>
                        </a:spcAft>
                      </a:pPr>
                      <a:r>
                        <a:rPr lang="en-US" sz="1400" dirty="0">
                          <a:effectLst/>
                          <a:latin typeface="Adobe Devanagari" panose="02040503050201020203" pitchFamily="18" charset="0"/>
                          <a:cs typeface="Adobe Devanagari" panose="02040503050201020203" pitchFamily="18" charset="0"/>
                        </a:rPr>
                        <a:t>Explain how government was established through a written Constitution. </a:t>
                      </a:r>
                      <a:endParaRPr lang="en-US" sz="1400" dirty="0">
                        <a:effectLst/>
                        <a:latin typeface="Adobe Devanagari" panose="02040503050201020203" pitchFamily="18" charset="0"/>
                        <a:ea typeface="Times New Roman" panose="02020603050405020304" pitchFamily="18" charset="0"/>
                        <a:cs typeface="Adobe Devanagari" panose="02040503050201020203" pitchFamily="18" charset="0"/>
                      </a:endParaRPr>
                    </a:p>
                  </a:txBody>
                  <a:tcPr marL="7267" marR="7267" marT="7267" marB="7267"/>
                </a:tc>
                <a:extLst>
                  <a:ext uri="{0D108BD9-81ED-4DB2-BD59-A6C34878D82A}">
                    <a16:rowId xmlns:a16="http://schemas.microsoft.com/office/drawing/2014/main" val="4144519494"/>
                  </a:ext>
                </a:extLst>
              </a:tr>
              <a:tr h="405901">
                <a:tc>
                  <a:txBody>
                    <a:bodyPr/>
                    <a:lstStyle/>
                    <a:p>
                      <a:pPr marL="0" marR="0">
                        <a:spcBef>
                          <a:spcPts val="0"/>
                        </a:spcBef>
                        <a:spcAft>
                          <a:spcPts val="0"/>
                        </a:spcAft>
                      </a:pPr>
                      <a:r>
                        <a:rPr lang="en-US" sz="1400" dirty="0">
                          <a:effectLst/>
                          <a:latin typeface="Adobe Devanagari" panose="02040503050201020203" pitchFamily="18" charset="0"/>
                          <a:cs typeface="Adobe Devanagari" panose="02040503050201020203" pitchFamily="18" charset="0"/>
                        </a:rPr>
                        <a:t>SS.5.A.5.10</a:t>
                      </a:r>
                      <a:endParaRPr lang="en-US" sz="1400" dirty="0">
                        <a:effectLst/>
                        <a:latin typeface="Adobe Devanagari" panose="02040503050201020203" pitchFamily="18" charset="0"/>
                        <a:ea typeface="Times New Roman" panose="02020603050405020304" pitchFamily="18" charset="0"/>
                        <a:cs typeface="Adobe Devanagari" panose="02040503050201020203" pitchFamily="18" charset="0"/>
                      </a:endParaRPr>
                    </a:p>
                  </a:txBody>
                  <a:tcPr marL="7267" marR="7267" marT="7267" marB="7267"/>
                </a:tc>
                <a:tc>
                  <a:txBody>
                    <a:bodyPr/>
                    <a:lstStyle/>
                    <a:p>
                      <a:pPr marL="0" marR="0">
                        <a:spcBef>
                          <a:spcPts val="0"/>
                        </a:spcBef>
                        <a:spcAft>
                          <a:spcPts val="0"/>
                        </a:spcAft>
                      </a:pPr>
                      <a:r>
                        <a:rPr lang="en-US" sz="1400" dirty="0">
                          <a:effectLst/>
                          <a:latin typeface="Adobe Devanagari" panose="02040503050201020203" pitchFamily="18" charset="0"/>
                          <a:cs typeface="Adobe Devanagari" panose="02040503050201020203" pitchFamily="18" charset="0"/>
                        </a:rPr>
                        <a:t>Examine the significance of the Constitution including its key political concepts, origins of those concepts, and their role in American democracy.</a:t>
                      </a:r>
                      <a:endParaRPr lang="en-US" sz="1400" dirty="0">
                        <a:effectLst/>
                        <a:latin typeface="Adobe Devanagari" panose="02040503050201020203" pitchFamily="18" charset="0"/>
                        <a:ea typeface="Times New Roman" panose="02020603050405020304" pitchFamily="18" charset="0"/>
                        <a:cs typeface="Adobe Devanagari" panose="02040503050201020203" pitchFamily="18" charset="0"/>
                      </a:endParaRPr>
                    </a:p>
                  </a:txBody>
                  <a:tcPr marL="7267" marR="7267" marT="7267" marB="7267"/>
                </a:tc>
                <a:extLst>
                  <a:ext uri="{0D108BD9-81ED-4DB2-BD59-A6C34878D82A}">
                    <a16:rowId xmlns:a16="http://schemas.microsoft.com/office/drawing/2014/main" val="2904786223"/>
                  </a:ext>
                </a:extLst>
              </a:tr>
              <a:tr h="209635">
                <a:tc>
                  <a:txBody>
                    <a:bodyPr/>
                    <a:lstStyle/>
                    <a:p>
                      <a:pPr marL="0" marR="0">
                        <a:spcBef>
                          <a:spcPts val="0"/>
                        </a:spcBef>
                        <a:spcAft>
                          <a:spcPts val="0"/>
                        </a:spcAft>
                      </a:pPr>
                      <a:r>
                        <a:rPr lang="en-US" sz="1400" dirty="0">
                          <a:effectLst/>
                          <a:latin typeface="Adobe Devanagari" panose="02040503050201020203" pitchFamily="18" charset="0"/>
                          <a:cs typeface="Adobe Devanagari" panose="02040503050201020203" pitchFamily="18" charset="0"/>
                        </a:rPr>
                        <a:t>SS.5.C.1.2</a:t>
                      </a:r>
                      <a:endParaRPr lang="en-US" sz="1400" dirty="0">
                        <a:effectLst/>
                        <a:latin typeface="Adobe Devanagari" panose="02040503050201020203" pitchFamily="18" charset="0"/>
                        <a:ea typeface="Times New Roman" panose="02020603050405020304" pitchFamily="18" charset="0"/>
                        <a:cs typeface="Adobe Devanagari" panose="02040503050201020203" pitchFamily="18" charset="0"/>
                      </a:endParaRPr>
                    </a:p>
                  </a:txBody>
                  <a:tcPr marL="7267" marR="7267" marT="7267" marB="7267"/>
                </a:tc>
                <a:tc>
                  <a:txBody>
                    <a:bodyPr/>
                    <a:lstStyle/>
                    <a:p>
                      <a:pPr marL="0" marR="0">
                        <a:spcBef>
                          <a:spcPts val="0"/>
                        </a:spcBef>
                        <a:spcAft>
                          <a:spcPts val="0"/>
                        </a:spcAft>
                      </a:pPr>
                      <a:r>
                        <a:rPr lang="en-US" sz="1400" dirty="0">
                          <a:effectLst/>
                          <a:latin typeface="Adobe Devanagari" panose="02040503050201020203" pitchFamily="18" charset="0"/>
                          <a:cs typeface="Adobe Devanagari" panose="02040503050201020203" pitchFamily="18" charset="0"/>
                        </a:rPr>
                        <a:t>Define a constitution, and discuss its purposes. </a:t>
                      </a:r>
                      <a:endParaRPr lang="en-US" sz="1400" dirty="0">
                        <a:effectLst/>
                        <a:latin typeface="Adobe Devanagari" panose="02040503050201020203" pitchFamily="18" charset="0"/>
                        <a:ea typeface="Times New Roman" panose="02020603050405020304" pitchFamily="18" charset="0"/>
                        <a:cs typeface="Adobe Devanagari" panose="02040503050201020203" pitchFamily="18" charset="0"/>
                      </a:endParaRPr>
                    </a:p>
                  </a:txBody>
                  <a:tcPr marL="7267" marR="7267" marT="7267" marB="7267"/>
                </a:tc>
                <a:extLst>
                  <a:ext uri="{0D108BD9-81ED-4DB2-BD59-A6C34878D82A}">
                    <a16:rowId xmlns:a16="http://schemas.microsoft.com/office/drawing/2014/main" val="1070052118"/>
                  </a:ext>
                </a:extLst>
              </a:tr>
              <a:tr h="209635">
                <a:tc>
                  <a:txBody>
                    <a:bodyPr/>
                    <a:lstStyle/>
                    <a:p>
                      <a:pPr marL="0" marR="0">
                        <a:spcBef>
                          <a:spcPts val="0"/>
                        </a:spcBef>
                        <a:spcAft>
                          <a:spcPts val="0"/>
                        </a:spcAft>
                      </a:pPr>
                      <a:r>
                        <a:rPr lang="en-US" sz="1400" dirty="0">
                          <a:effectLst/>
                          <a:latin typeface="Adobe Devanagari" panose="02040503050201020203" pitchFamily="18" charset="0"/>
                          <a:cs typeface="Adobe Devanagari" panose="02040503050201020203" pitchFamily="18" charset="0"/>
                        </a:rPr>
                        <a:t>SS.7.C.1.5</a:t>
                      </a:r>
                      <a:endParaRPr lang="en-US" sz="1400" dirty="0">
                        <a:effectLst/>
                        <a:latin typeface="Adobe Devanagari" panose="02040503050201020203" pitchFamily="18" charset="0"/>
                        <a:ea typeface="Times New Roman" panose="02020603050405020304" pitchFamily="18" charset="0"/>
                        <a:cs typeface="Adobe Devanagari" panose="02040503050201020203" pitchFamily="18" charset="0"/>
                      </a:endParaRPr>
                    </a:p>
                  </a:txBody>
                  <a:tcPr marL="7267" marR="7267" marT="7267" marB="7267"/>
                </a:tc>
                <a:tc>
                  <a:txBody>
                    <a:bodyPr/>
                    <a:lstStyle/>
                    <a:p>
                      <a:pPr marL="0" marR="0">
                        <a:spcBef>
                          <a:spcPts val="0"/>
                        </a:spcBef>
                        <a:spcAft>
                          <a:spcPts val="0"/>
                        </a:spcAft>
                      </a:pPr>
                      <a:r>
                        <a:rPr lang="en-US" sz="1400" dirty="0">
                          <a:effectLst/>
                          <a:latin typeface="Adobe Devanagari" panose="02040503050201020203" pitchFamily="18" charset="0"/>
                          <a:cs typeface="Adobe Devanagari" panose="02040503050201020203" pitchFamily="18" charset="0"/>
                        </a:rPr>
                        <a:t>Identify how the weaknesses of the Articles of Confederation led to the writing of the Constitution.</a:t>
                      </a:r>
                      <a:endParaRPr lang="en-US" sz="1400" dirty="0">
                        <a:effectLst/>
                        <a:latin typeface="Adobe Devanagari" panose="02040503050201020203" pitchFamily="18" charset="0"/>
                        <a:ea typeface="Times New Roman" panose="02020603050405020304" pitchFamily="18" charset="0"/>
                        <a:cs typeface="Adobe Devanagari" panose="02040503050201020203" pitchFamily="18" charset="0"/>
                      </a:endParaRPr>
                    </a:p>
                  </a:txBody>
                  <a:tcPr marL="7267" marR="7267" marT="7267" marB="7267"/>
                </a:tc>
                <a:extLst>
                  <a:ext uri="{0D108BD9-81ED-4DB2-BD59-A6C34878D82A}">
                    <a16:rowId xmlns:a16="http://schemas.microsoft.com/office/drawing/2014/main" val="3429058920"/>
                  </a:ext>
                </a:extLst>
              </a:tr>
              <a:tr h="209635">
                <a:tc>
                  <a:txBody>
                    <a:bodyPr/>
                    <a:lstStyle/>
                    <a:p>
                      <a:pPr marL="0" marR="0">
                        <a:spcBef>
                          <a:spcPts val="0"/>
                        </a:spcBef>
                        <a:spcAft>
                          <a:spcPts val="0"/>
                        </a:spcAft>
                      </a:pPr>
                      <a:r>
                        <a:rPr lang="en-US" sz="1400" dirty="0">
                          <a:effectLst/>
                          <a:latin typeface="Adobe Devanagari" panose="02040503050201020203" pitchFamily="18" charset="0"/>
                          <a:cs typeface="Adobe Devanagari" panose="02040503050201020203" pitchFamily="18" charset="0"/>
                        </a:rPr>
                        <a:t>SS.7.C.2.5</a:t>
                      </a:r>
                      <a:endParaRPr lang="en-US" sz="1400" dirty="0">
                        <a:effectLst/>
                        <a:latin typeface="Adobe Devanagari" panose="02040503050201020203" pitchFamily="18" charset="0"/>
                        <a:ea typeface="Times New Roman" panose="02020603050405020304" pitchFamily="18" charset="0"/>
                        <a:cs typeface="Adobe Devanagari" panose="02040503050201020203" pitchFamily="18" charset="0"/>
                      </a:endParaRPr>
                    </a:p>
                  </a:txBody>
                  <a:tcPr marL="7267" marR="7267" marT="7267" marB="7267"/>
                </a:tc>
                <a:tc>
                  <a:txBody>
                    <a:bodyPr/>
                    <a:lstStyle/>
                    <a:p>
                      <a:pPr marL="0" marR="0">
                        <a:spcBef>
                          <a:spcPts val="0"/>
                        </a:spcBef>
                        <a:spcAft>
                          <a:spcPts val="0"/>
                        </a:spcAft>
                      </a:pPr>
                      <a:r>
                        <a:rPr lang="en-US" sz="1400" dirty="0">
                          <a:effectLst/>
                          <a:latin typeface="Adobe Devanagari" panose="02040503050201020203" pitchFamily="18" charset="0"/>
                          <a:cs typeface="Adobe Devanagari" panose="02040503050201020203" pitchFamily="18" charset="0"/>
                        </a:rPr>
                        <a:t>Distinguish how the Constitution safeguards and limits individual rights.</a:t>
                      </a:r>
                      <a:endParaRPr lang="en-US" sz="1400" dirty="0">
                        <a:effectLst/>
                        <a:latin typeface="Adobe Devanagari" panose="02040503050201020203" pitchFamily="18" charset="0"/>
                        <a:ea typeface="Times New Roman" panose="02020603050405020304" pitchFamily="18" charset="0"/>
                        <a:cs typeface="Adobe Devanagari" panose="02040503050201020203" pitchFamily="18" charset="0"/>
                      </a:endParaRPr>
                    </a:p>
                  </a:txBody>
                  <a:tcPr marL="7267" marR="7267" marT="7267" marB="7267"/>
                </a:tc>
                <a:extLst>
                  <a:ext uri="{0D108BD9-81ED-4DB2-BD59-A6C34878D82A}">
                    <a16:rowId xmlns:a16="http://schemas.microsoft.com/office/drawing/2014/main" val="2541179625"/>
                  </a:ext>
                </a:extLst>
              </a:tr>
              <a:tr h="383283">
                <a:tc>
                  <a:txBody>
                    <a:bodyPr/>
                    <a:lstStyle/>
                    <a:p>
                      <a:pPr marL="0" marR="0">
                        <a:spcBef>
                          <a:spcPts val="0"/>
                        </a:spcBef>
                        <a:spcAft>
                          <a:spcPts val="0"/>
                        </a:spcAft>
                      </a:pPr>
                      <a:r>
                        <a:rPr lang="en-US" sz="1400" dirty="0">
                          <a:effectLst/>
                          <a:latin typeface="Adobe Devanagari" panose="02040503050201020203" pitchFamily="18" charset="0"/>
                          <a:cs typeface="Adobe Devanagari" panose="02040503050201020203" pitchFamily="18" charset="0"/>
                        </a:rPr>
                        <a:t>SS.8.A.3.11</a:t>
                      </a:r>
                      <a:endParaRPr lang="en-US" sz="1400" dirty="0">
                        <a:effectLst/>
                        <a:latin typeface="Adobe Devanagari" panose="02040503050201020203" pitchFamily="18" charset="0"/>
                        <a:ea typeface="Times New Roman" panose="02020603050405020304" pitchFamily="18" charset="0"/>
                        <a:cs typeface="Adobe Devanagari" panose="02040503050201020203" pitchFamily="18" charset="0"/>
                      </a:endParaRPr>
                    </a:p>
                  </a:txBody>
                  <a:tcPr marL="7267" marR="7267" marT="7267" marB="7267"/>
                </a:tc>
                <a:tc>
                  <a:txBody>
                    <a:bodyPr/>
                    <a:lstStyle/>
                    <a:p>
                      <a:pPr marL="0" marR="0">
                        <a:spcBef>
                          <a:spcPts val="0"/>
                        </a:spcBef>
                        <a:spcAft>
                          <a:spcPts val="0"/>
                        </a:spcAft>
                      </a:pPr>
                      <a:r>
                        <a:rPr lang="en-US" sz="1400" dirty="0">
                          <a:effectLst/>
                          <a:latin typeface="Adobe Devanagari" panose="02040503050201020203" pitchFamily="18" charset="0"/>
                          <a:cs typeface="Adobe Devanagari" panose="02040503050201020203" pitchFamily="18" charset="0"/>
                        </a:rPr>
                        <a:t>Analyze support and opposition (Federalists, Federalist Papers, AntiFederalists, Bill of Rights) to ratification of the U.S. Constitution. </a:t>
                      </a:r>
                      <a:endParaRPr lang="en-US" sz="1400" dirty="0">
                        <a:effectLst/>
                        <a:latin typeface="Adobe Devanagari" panose="02040503050201020203" pitchFamily="18" charset="0"/>
                        <a:ea typeface="Times New Roman" panose="02020603050405020304" pitchFamily="18" charset="0"/>
                        <a:cs typeface="Adobe Devanagari" panose="02040503050201020203" pitchFamily="18" charset="0"/>
                      </a:endParaRPr>
                    </a:p>
                  </a:txBody>
                  <a:tcPr marL="7267" marR="7267" marT="7267" marB="7267"/>
                </a:tc>
                <a:extLst>
                  <a:ext uri="{0D108BD9-81ED-4DB2-BD59-A6C34878D82A}">
                    <a16:rowId xmlns:a16="http://schemas.microsoft.com/office/drawing/2014/main" val="3139997137"/>
                  </a:ext>
                </a:extLst>
              </a:tr>
              <a:tr h="383283">
                <a:tc>
                  <a:txBody>
                    <a:bodyPr/>
                    <a:lstStyle/>
                    <a:p>
                      <a:pPr marL="0" marR="0">
                        <a:spcBef>
                          <a:spcPts val="0"/>
                        </a:spcBef>
                        <a:spcAft>
                          <a:spcPts val="0"/>
                        </a:spcAft>
                      </a:pPr>
                      <a:r>
                        <a:rPr lang="en-US" sz="1400" dirty="0">
                          <a:effectLst/>
                          <a:latin typeface="Adobe Devanagari" panose="02040503050201020203" pitchFamily="18" charset="0"/>
                          <a:cs typeface="Adobe Devanagari" panose="02040503050201020203" pitchFamily="18" charset="0"/>
                        </a:rPr>
                        <a:t>SS.912.C.1.1</a:t>
                      </a:r>
                      <a:endParaRPr lang="en-US" sz="1400" dirty="0">
                        <a:effectLst/>
                        <a:latin typeface="Adobe Devanagari" panose="02040503050201020203" pitchFamily="18" charset="0"/>
                        <a:ea typeface="Times New Roman" panose="02020603050405020304" pitchFamily="18" charset="0"/>
                        <a:cs typeface="Adobe Devanagari" panose="02040503050201020203" pitchFamily="18" charset="0"/>
                      </a:endParaRPr>
                    </a:p>
                  </a:txBody>
                  <a:tcPr marL="7267" marR="7267" marT="7267" marB="7267"/>
                </a:tc>
                <a:tc>
                  <a:txBody>
                    <a:bodyPr/>
                    <a:lstStyle/>
                    <a:p>
                      <a:pPr marL="0" marR="0">
                        <a:spcBef>
                          <a:spcPts val="0"/>
                        </a:spcBef>
                        <a:spcAft>
                          <a:spcPts val="0"/>
                        </a:spcAft>
                      </a:pPr>
                      <a:r>
                        <a:rPr lang="en-US" sz="1400" dirty="0">
                          <a:effectLst/>
                          <a:latin typeface="Adobe Devanagari" panose="02040503050201020203" pitchFamily="18" charset="0"/>
                          <a:cs typeface="Adobe Devanagari" panose="02040503050201020203" pitchFamily="18" charset="0"/>
                        </a:rPr>
                        <a:t>Evaluate, take, and defend positions on the founding ideals and principles in American Constitutional government.</a:t>
                      </a:r>
                      <a:endParaRPr lang="en-US" sz="1400" dirty="0">
                        <a:effectLst/>
                        <a:latin typeface="Adobe Devanagari" panose="02040503050201020203" pitchFamily="18" charset="0"/>
                        <a:ea typeface="Times New Roman" panose="02020603050405020304" pitchFamily="18" charset="0"/>
                        <a:cs typeface="Adobe Devanagari" panose="02040503050201020203" pitchFamily="18" charset="0"/>
                      </a:endParaRPr>
                    </a:p>
                  </a:txBody>
                  <a:tcPr marL="7267" marR="7267" marT="7267" marB="7267"/>
                </a:tc>
                <a:extLst>
                  <a:ext uri="{0D108BD9-81ED-4DB2-BD59-A6C34878D82A}">
                    <a16:rowId xmlns:a16="http://schemas.microsoft.com/office/drawing/2014/main" val="2616979200"/>
                  </a:ext>
                </a:extLst>
              </a:tr>
              <a:tr h="405901">
                <a:tc>
                  <a:txBody>
                    <a:bodyPr/>
                    <a:lstStyle/>
                    <a:p>
                      <a:pPr marL="0" marR="0">
                        <a:spcBef>
                          <a:spcPts val="0"/>
                        </a:spcBef>
                        <a:spcAft>
                          <a:spcPts val="0"/>
                        </a:spcAft>
                      </a:pPr>
                      <a:r>
                        <a:rPr lang="en-US" sz="1400" dirty="0">
                          <a:effectLst/>
                          <a:latin typeface="Adobe Devanagari" panose="02040503050201020203" pitchFamily="18" charset="0"/>
                          <a:cs typeface="Adobe Devanagari" panose="02040503050201020203" pitchFamily="18" charset="0"/>
                        </a:rPr>
                        <a:t>SS.912.C.3.1</a:t>
                      </a:r>
                      <a:endParaRPr lang="en-US" sz="1400" dirty="0">
                        <a:effectLst/>
                        <a:latin typeface="Adobe Devanagari" panose="02040503050201020203" pitchFamily="18" charset="0"/>
                        <a:ea typeface="Times New Roman" panose="02020603050405020304" pitchFamily="18" charset="0"/>
                        <a:cs typeface="Adobe Devanagari" panose="02040503050201020203" pitchFamily="18" charset="0"/>
                      </a:endParaRPr>
                    </a:p>
                  </a:txBody>
                  <a:tcPr marL="7267" marR="7267" marT="7267" marB="7267"/>
                </a:tc>
                <a:tc>
                  <a:txBody>
                    <a:bodyPr/>
                    <a:lstStyle/>
                    <a:p>
                      <a:pPr marL="0" marR="0">
                        <a:spcBef>
                          <a:spcPts val="0"/>
                        </a:spcBef>
                        <a:spcAft>
                          <a:spcPts val="0"/>
                        </a:spcAft>
                      </a:pPr>
                      <a:r>
                        <a:rPr lang="en-US" sz="1400" dirty="0">
                          <a:effectLst/>
                          <a:latin typeface="Adobe Devanagari" panose="02040503050201020203" pitchFamily="18" charset="0"/>
                          <a:cs typeface="Adobe Devanagari" panose="02040503050201020203" pitchFamily="18" charset="0"/>
                        </a:rPr>
                        <a:t>Examine the constitutional principles of representative government, limited government, consent of the governed, rule of law, and individual rights.</a:t>
                      </a:r>
                      <a:endParaRPr lang="en-US" sz="1400" dirty="0">
                        <a:effectLst/>
                        <a:latin typeface="Adobe Devanagari" panose="02040503050201020203" pitchFamily="18" charset="0"/>
                        <a:ea typeface="Times New Roman" panose="02020603050405020304" pitchFamily="18" charset="0"/>
                        <a:cs typeface="Adobe Devanagari" panose="02040503050201020203" pitchFamily="18" charset="0"/>
                      </a:endParaRPr>
                    </a:p>
                  </a:txBody>
                  <a:tcPr marL="7267" marR="7267" marT="7267" marB="7267"/>
                </a:tc>
                <a:extLst>
                  <a:ext uri="{0D108BD9-81ED-4DB2-BD59-A6C34878D82A}">
                    <a16:rowId xmlns:a16="http://schemas.microsoft.com/office/drawing/2014/main" val="2133022281"/>
                  </a:ext>
                </a:extLst>
              </a:tr>
              <a:tr h="209635">
                <a:tc>
                  <a:txBody>
                    <a:bodyPr/>
                    <a:lstStyle/>
                    <a:p>
                      <a:pPr marL="0" marR="0">
                        <a:spcBef>
                          <a:spcPts val="0"/>
                        </a:spcBef>
                        <a:spcAft>
                          <a:spcPts val="0"/>
                        </a:spcAft>
                      </a:pPr>
                      <a:r>
                        <a:rPr lang="en-US" sz="1400" dirty="0">
                          <a:effectLst/>
                          <a:latin typeface="Adobe Devanagari" panose="02040503050201020203" pitchFamily="18" charset="0"/>
                          <a:cs typeface="Adobe Devanagari" panose="02040503050201020203" pitchFamily="18" charset="0"/>
                        </a:rPr>
                        <a:t>SS.912.C.3.11</a:t>
                      </a:r>
                      <a:endParaRPr lang="en-US" sz="1400" dirty="0">
                        <a:effectLst/>
                        <a:latin typeface="Adobe Devanagari" panose="02040503050201020203" pitchFamily="18" charset="0"/>
                        <a:ea typeface="Times New Roman" panose="02020603050405020304" pitchFamily="18" charset="0"/>
                        <a:cs typeface="Adobe Devanagari" panose="02040503050201020203" pitchFamily="18" charset="0"/>
                      </a:endParaRPr>
                    </a:p>
                  </a:txBody>
                  <a:tcPr marL="7267" marR="7267" marT="7267" marB="7267"/>
                </a:tc>
                <a:tc>
                  <a:txBody>
                    <a:bodyPr/>
                    <a:lstStyle/>
                    <a:p>
                      <a:pPr marL="0" marR="0">
                        <a:spcBef>
                          <a:spcPts val="0"/>
                        </a:spcBef>
                        <a:spcAft>
                          <a:spcPts val="0"/>
                        </a:spcAft>
                      </a:pPr>
                      <a:r>
                        <a:rPr lang="en-US" sz="1400" dirty="0">
                          <a:effectLst/>
                          <a:latin typeface="Adobe Devanagari" panose="02040503050201020203" pitchFamily="18" charset="0"/>
                          <a:cs typeface="Adobe Devanagari" panose="02040503050201020203" pitchFamily="18" charset="0"/>
                        </a:rPr>
                        <a:t>Contrast how the Constitution safeguards and limits individual rights.</a:t>
                      </a:r>
                      <a:endParaRPr lang="en-US" sz="1400" dirty="0">
                        <a:effectLst/>
                        <a:latin typeface="Adobe Devanagari" panose="02040503050201020203" pitchFamily="18" charset="0"/>
                        <a:ea typeface="Times New Roman" panose="02020603050405020304" pitchFamily="18" charset="0"/>
                        <a:cs typeface="Adobe Devanagari" panose="02040503050201020203" pitchFamily="18" charset="0"/>
                      </a:endParaRPr>
                    </a:p>
                  </a:txBody>
                  <a:tcPr marL="7267" marR="7267" marT="7267" marB="7267"/>
                </a:tc>
                <a:extLst>
                  <a:ext uri="{0D108BD9-81ED-4DB2-BD59-A6C34878D82A}">
                    <a16:rowId xmlns:a16="http://schemas.microsoft.com/office/drawing/2014/main" val="1791752130"/>
                  </a:ext>
                </a:extLst>
              </a:tr>
              <a:tr h="209635">
                <a:tc>
                  <a:txBody>
                    <a:bodyPr/>
                    <a:lstStyle/>
                    <a:p>
                      <a:pPr marL="0" marR="0">
                        <a:spcBef>
                          <a:spcPts val="0"/>
                        </a:spcBef>
                        <a:spcAft>
                          <a:spcPts val="0"/>
                        </a:spcAft>
                      </a:pPr>
                      <a:r>
                        <a:rPr lang="en-US" sz="1400" dirty="0">
                          <a:effectLst/>
                          <a:latin typeface="Adobe Devanagari" panose="02040503050201020203" pitchFamily="18" charset="0"/>
                          <a:cs typeface="Adobe Devanagari" panose="02040503050201020203" pitchFamily="18" charset="0"/>
                        </a:rPr>
                        <a:t>SS.912.C.3.7</a:t>
                      </a:r>
                      <a:endParaRPr lang="en-US" sz="1400" dirty="0">
                        <a:effectLst/>
                        <a:latin typeface="Adobe Devanagari" panose="02040503050201020203" pitchFamily="18" charset="0"/>
                        <a:ea typeface="Times New Roman" panose="02020603050405020304" pitchFamily="18" charset="0"/>
                        <a:cs typeface="Adobe Devanagari" panose="02040503050201020203" pitchFamily="18" charset="0"/>
                      </a:endParaRPr>
                    </a:p>
                  </a:txBody>
                  <a:tcPr marL="7267" marR="7267" marT="7267" marB="7267"/>
                </a:tc>
                <a:tc>
                  <a:txBody>
                    <a:bodyPr/>
                    <a:lstStyle/>
                    <a:p>
                      <a:pPr marL="0" marR="0">
                        <a:spcBef>
                          <a:spcPts val="0"/>
                        </a:spcBef>
                        <a:spcAft>
                          <a:spcPts val="0"/>
                        </a:spcAft>
                      </a:pPr>
                      <a:r>
                        <a:rPr lang="en-US" sz="1400" dirty="0">
                          <a:effectLst/>
                          <a:latin typeface="Adobe Devanagari" panose="02040503050201020203" pitchFamily="18" charset="0"/>
                          <a:cs typeface="Adobe Devanagari" panose="02040503050201020203" pitchFamily="18" charset="0"/>
                        </a:rPr>
                        <a:t>Describe the role of judicial review in American constitutional government.</a:t>
                      </a:r>
                      <a:endParaRPr lang="en-US" sz="1400" dirty="0">
                        <a:effectLst/>
                        <a:latin typeface="Adobe Devanagari" panose="02040503050201020203" pitchFamily="18" charset="0"/>
                        <a:ea typeface="Times New Roman" panose="02020603050405020304" pitchFamily="18" charset="0"/>
                        <a:cs typeface="Adobe Devanagari" panose="02040503050201020203" pitchFamily="18" charset="0"/>
                      </a:endParaRPr>
                    </a:p>
                  </a:txBody>
                  <a:tcPr marL="7267" marR="7267" marT="7267" marB="7267"/>
                </a:tc>
                <a:extLst>
                  <a:ext uri="{0D108BD9-81ED-4DB2-BD59-A6C34878D82A}">
                    <a16:rowId xmlns:a16="http://schemas.microsoft.com/office/drawing/2014/main" val="4230393082"/>
                  </a:ext>
                </a:extLst>
              </a:tr>
              <a:tr h="405901">
                <a:tc>
                  <a:txBody>
                    <a:bodyPr/>
                    <a:lstStyle/>
                    <a:p>
                      <a:pPr marL="0" marR="0">
                        <a:spcBef>
                          <a:spcPts val="0"/>
                        </a:spcBef>
                        <a:spcAft>
                          <a:spcPts val="0"/>
                        </a:spcAft>
                      </a:pPr>
                      <a:r>
                        <a:rPr lang="en-US" sz="1400" dirty="0">
                          <a:effectLst/>
                          <a:latin typeface="Adobe Devanagari" panose="02040503050201020203" pitchFamily="18" charset="0"/>
                          <a:cs typeface="Adobe Devanagari" panose="02040503050201020203" pitchFamily="18" charset="0"/>
                        </a:rPr>
                        <a:t>SS.912.W.2.18</a:t>
                      </a:r>
                      <a:endParaRPr lang="en-US" sz="1400" dirty="0">
                        <a:effectLst/>
                        <a:latin typeface="Adobe Devanagari" panose="02040503050201020203" pitchFamily="18" charset="0"/>
                        <a:ea typeface="Times New Roman" panose="02020603050405020304" pitchFamily="18" charset="0"/>
                        <a:cs typeface="Adobe Devanagari" panose="02040503050201020203" pitchFamily="18" charset="0"/>
                      </a:endParaRPr>
                    </a:p>
                  </a:txBody>
                  <a:tcPr marL="7267" marR="7267" marT="7267" marB="7267"/>
                </a:tc>
                <a:tc>
                  <a:txBody>
                    <a:bodyPr/>
                    <a:lstStyle/>
                    <a:p>
                      <a:pPr marL="0" marR="0">
                        <a:spcBef>
                          <a:spcPts val="0"/>
                        </a:spcBef>
                        <a:spcAft>
                          <a:spcPts val="0"/>
                        </a:spcAft>
                      </a:pPr>
                      <a:r>
                        <a:rPr lang="en-US" sz="1400" dirty="0">
                          <a:effectLst/>
                          <a:latin typeface="Adobe Devanagari" panose="02040503050201020203" pitchFamily="18" charset="0"/>
                          <a:cs typeface="Adobe Devanagari" panose="02040503050201020203" pitchFamily="18" charset="0"/>
                        </a:rPr>
                        <a:t>Describe developments in medieval English legal and constitutional history and their importance to the rise of modern democratic institutions and procedures.</a:t>
                      </a:r>
                      <a:endParaRPr lang="en-US" sz="1400" dirty="0">
                        <a:effectLst/>
                        <a:latin typeface="Adobe Devanagari" panose="02040503050201020203" pitchFamily="18" charset="0"/>
                        <a:ea typeface="Times New Roman" panose="02020603050405020304" pitchFamily="18" charset="0"/>
                        <a:cs typeface="Adobe Devanagari" panose="02040503050201020203" pitchFamily="18" charset="0"/>
                      </a:endParaRPr>
                    </a:p>
                  </a:txBody>
                  <a:tcPr marL="7267" marR="7267" marT="7267" marB="7267"/>
                </a:tc>
                <a:extLst>
                  <a:ext uri="{0D108BD9-81ED-4DB2-BD59-A6C34878D82A}">
                    <a16:rowId xmlns:a16="http://schemas.microsoft.com/office/drawing/2014/main" val="214461872"/>
                  </a:ext>
                </a:extLst>
              </a:tr>
            </a:tbl>
          </a:graphicData>
        </a:graphic>
      </p:graphicFrame>
      <p:sp>
        <p:nvSpPr>
          <p:cNvPr id="5" name="Title 1">
            <a:extLst>
              <a:ext uri="{FF2B5EF4-FFF2-40B4-BE49-F238E27FC236}">
                <a16:creationId xmlns:a16="http://schemas.microsoft.com/office/drawing/2014/main" id="{5687E128-26B5-47FD-9015-441F1417E8EB}"/>
              </a:ext>
            </a:extLst>
          </p:cNvPr>
          <p:cNvSpPr>
            <a:spLocks noGrp="1"/>
          </p:cNvSpPr>
          <p:nvPr>
            <p:ph type="title"/>
          </p:nvPr>
        </p:nvSpPr>
        <p:spPr>
          <a:xfrm>
            <a:off x="821776" y="135088"/>
            <a:ext cx="4382815" cy="711724"/>
          </a:xfrm>
        </p:spPr>
        <p:txBody>
          <a:bodyPr>
            <a:normAutofit fontScale="90000"/>
          </a:bodyPr>
          <a:lstStyle/>
          <a:p>
            <a:r>
              <a:rPr lang="en-US" dirty="0"/>
              <a:t>Florida Standards</a:t>
            </a:r>
          </a:p>
        </p:txBody>
      </p:sp>
    </p:spTree>
    <p:extLst>
      <p:ext uri="{BB962C8B-B14F-4D97-AF65-F5344CB8AC3E}">
        <p14:creationId xmlns:p14="http://schemas.microsoft.com/office/powerpoint/2010/main" val="1995291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16F894F-5682-4035-B52D-DF692F6F807F}"/>
              </a:ext>
            </a:extLst>
          </p:cNvPr>
          <p:cNvPicPr>
            <a:picLocks noChangeAspect="1"/>
          </p:cNvPicPr>
          <p:nvPr/>
        </p:nvPicPr>
        <p:blipFill>
          <a:blip r:embed="rId2"/>
          <a:stretch>
            <a:fillRect/>
          </a:stretch>
        </p:blipFill>
        <p:spPr>
          <a:xfrm>
            <a:off x="2350239" y="479213"/>
            <a:ext cx="7491522" cy="5899573"/>
          </a:xfrm>
          <a:prstGeom prst="rect">
            <a:avLst/>
          </a:prstGeom>
        </p:spPr>
      </p:pic>
    </p:spTree>
    <p:extLst>
      <p:ext uri="{BB962C8B-B14F-4D97-AF65-F5344CB8AC3E}">
        <p14:creationId xmlns:p14="http://schemas.microsoft.com/office/powerpoint/2010/main" val="2974794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BB9607A-028B-4992-BE34-4B5E62C94D11}"/>
              </a:ext>
            </a:extLst>
          </p:cNvPr>
          <p:cNvSpPr>
            <a:spLocks noGrp="1"/>
          </p:cNvSpPr>
          <p:nvPr>
            <p:ph type="title"/>
          </p:nvPr>
        </p:nvSpPr>
        <p:spPr>
          <a:xfrm>
            <a:off x="708211" y="626097"/>
            <a:ext cx="5549153" cy="1371600"/>
          </a:xfrm>
        </p:spPr>
        <p:txBody>
          <a:bodyPr>
            <a:normAutofit fontScale="90000"/>
          </a:bodyPr>
          <a:lstStyle/>
          <a:p>
            <a:r>
              <a:rPr lang="en-US" b="1" dirty="0"/>
              <a:t>Working with novice-level historical thinkers</a:t>
            </a:r>
          </a:p>
        </p:txBody>
      </p:sp>
      <p:sp>
        <p:nvSpPr>
          <p:cNvPr id="7" name="Content Placeholder 6">
            <a:extLst>
              <a:ext uri="{FF2B5EF4-FFF2-40B4-BE49-F238E27FC236}">
                <a16:creationId xmlns:a16="http://schemas.microsoft.com/office/drawing/2014/main" id="{4D27BF3B-36DE-4FC6-AB94-AED53DE07472}"/>
              </a:ext>
            </a:extLst>
          </p:cNvPr>
          <p:cNvSpPr>
            <a:spLocks noGrp="1"/>
          </p:cNvSpPr>
          <p:nvPr>
            <p:ph idx="1"/>
          </p:nvPr>
        </p:nvSpPr>
        <p:spPr>
          <a:xfrm>
            <a:off x="865789" y="2159959"/>
            <a:ext cx="4096871" cy="3931920"/>
          </a:xfrm>
        </p:spPr>
        <p:txBody>
          <a:bodyPr>
            <a:normAutofit fontScale="85000" lnSpcReduction="10000"/>
          </a:bodyPr>
          <a:lstStyle/>
          <a:p>
            <a:pPr marL="0" indent="0">
              <a:buNone/>
            </a:pPr>
            <a:r>
              <a:rPr lang="en-US" sz="3800" i="1" dirty="0"/>
              <a:t>Essential Question: In what ways was Grace Bedell a historical agent?</a:t>
            </a:r>
          </a:p>
          <a:p>
            <a:pPr marL="0" indent="0">
              <a:buNone/>
            </a:pPr>
            <a:r>
              <a:rPr lang="en-US" sz="3200" dirty="0"/>
              <a:t>Letter written by Grace Bedell to Abraham Lincoln on October 15, 1860, about his need to grow a beard. </a:t>
            </a:r>
            <a:r>
              <a:rPr lang="en-US" sz="3200" dirty="0">
                <a:hlinkClick r:id="rId2"/>
              </a:rPr>
              <a:t>www.loc.gov/exhibits/lincoln/candidate-lincoln.html</a:t>
            </a:r>
            <a:r>
              <a:rPr lang="en-US" sz="3200" dirty="0"/>
              <a:t>  </a:t>
            </a:r>
          </a:p>
        </p:txBody>
      </p:sp>
      <p:pic>
        <p:nvPicPr>
          <p:cNvPr id="11" name="Picture 10">
            <a:extLst>
              <a:ext uri="{FF2B5EF4-FFF2-40B4-BE49-F238E27FC236}">
                <a16:creationId xmlns:a16="http://schemas.microsoft.com/office/drawing/2014/main" id="{1D97C02B-F7B7-4C13-B2B0-FC428CD2A72D}"/>
              </a:ext>
            </a:extLst>
          </p:cNvPr>
          <p:cNvPicPr>
            <a:picLocks noChangeAspect="1"/>
          </p:cNvPicPr>
          <p:nvPr/>
        </p:nvPicPr>
        <p:blipFill>
          <a:blip r:embed="rId3"/>
          <a:stretch>
            <a:fillRect/>
          </a:stretch>
        </p:blipFill>
        <p:spPr>
          <a:xfrm>
            <a:off x="6450747" y="513734"/>
            <a:ext cx="2913900" cy="3352800"/>
          </a:xfrm>
          <a:prstGeom prst="rect">
            <a:avLst/>
          </a:prstGeom>
        </p:spPr>
      </p:pic>
      <p:pic>
        <p:nvPicPr>
          <p:cNvPr id="12" name="Picture 11">
            <a:extLst>
              <a:ext uri="{FF2B5EF4-FFF2-40B4-BE49-F238E27FC236}">
                <a16:creationId xmlns:a16="http://schemas.microsoft.com/office/drawing/2014/main" id="{C53B9F58-4D54-4C41-ACFB-13100304AC35}"/>
              </a:ext>
            </a:extLst>
          </p:cNvPr>
          <p:cNvPicPr>
            <a:picLocks noChangeAspect="1"/>
          </p:cNvPicPr>
          <p:nvPr/>
        </p:nvPicPr>
        <p:blipFill>
          <a:blip r:embed="rId4"/>
          <a:stretch>
            <a:fillRect/>
          </a:stretch>
        </p:blipFill>
        <p:spPr>
          <a:xfrm>
            <a:off x="8923700" y="2532081"/>
            <a:ext cx="2793171" cy="2862606"/>
          </a:xfrm>
          <a:prstGeom prst="rect">
            <a:avLst/>
          </a:prstGeom>
        </p:spPr>
      </p:pic>
      <p:sp>
        <p:nvSpPr>
          <p:cNvPr id="13" name="Rectangle 12">
            <a:extLst>
              <a:ext uri="{FF2B5EF4-FFF2-40B4-BE49-F238E27FC236}">
                <a16:creationId xmlns:a16="http://schemas.microsoft.com/office/drawing/2014/main" id="{D23E93F8-B0AA-4F8F-ACB4-2611CF72BBC5}"/>
              </a:ext>
            </a:extLst>
          </p:cNvPr>
          <p:cNvSpPr/>
          <p:nvPr/>
        </p:nvSpPr>
        <p:spPr>
          <a:xfrm>
            <a:off x="9347615" y="626097"/>
            <a:ext cx="2234786" cy="1477328"/>
          </a:xfrm>
          <a:prstGeom prst="rect">
            <a:avLst/>
          </a:prstGeom>
        </p:spPr>
        <p:txBody>
          <a:bodyPr wrap="square">
            <a:spAutoFit/>
          </a:bodyPr>
          <a:lstStyle/>
          <a:p>
            <a:r>
              <a:rPr lang="en-US" sz="1100" dirty="0">
                <a:solidFill>
                  <a:srgbClr val="000000"/>
                </a:solidFill>
                <a:latin typeface="Arial" panose="020B0604020202020204" pitchFamily="34" charset="0"/>
              </a:rPr>
              <a:t>Grace Bedell to Abraham Lincoln, October 15, 1860. Holograph letter. On loan from Detroit Public Library, Burton Historical Collection (069.00.01) Digital ID # al0069_02 </a:t>
            </a:r>
            <a:r>
              <a:rPr lang="en-US" sz="1200" dirty="0">
                <a:hlinkClick r:id="rId5"/>
              </a:rPr>
              <a:t>http://www.loc.gov/exhibits/lincoln/candidate-lincoln.html#obj0</a:t>
            </a:r>
            <a:r>
              <a:rPr lang="en-US" sz="1200" dirty="0"/>
              <a:t> </a:t>
            </a:r>
            <a:endParaRPr lang="en-US" sz="1100" dirty="0"/>
          </a:p>
        </p:txBody>
      </p:sp>
      <p:pic>
        <p:nvPicPr>
          <p:cNvPr id="14" name="Picture 13">
            <a:hlinkClick r:id="rId6"/>
            <a:extLst>
              <a:ext uri="{FF2B5EF4-FFF2-40B4-BE49-F238E27FC236}">
                <a16:creationId xmlns:a16="http://schemas.microsoft.com/office/drawing/2014/main" id="{4D10C331-FA2E-49B7-8562-882BEF363C83}"/>
              </a:ext>
            </a:extLst>
          </p:cNvPr>
          <p:cNvPicPr>
            <a:picLocks noChangeAspect="1"/>
          </p:cNvPicPr>
          <p:nvPr/>
        </p:nvPicPr>
        <p:blipFill>
          <a:blip r:embed="rId7"/>
          <a:stretch>
            <a:fillRect/>
          </a:stretch>
        </p:blipFill>
        <p:spPr>
          <a:xfrm>
            <a:off x="5198709" y="3952007"/>
            <a:ext cx="3073599" cy="2392259"/>
          </a:xfrm>
          <a:prstGeom prst="rect">
            <a:avLst/>
          </a:prstGeom>
        </p:spPr>
      </p:pic>
      <p:pic>
        <p:nvPicPr>
          <p:cNvPr id="2" name="Picture 1">
            <a:extLst>
              <a:ext uri="{FF2B5EF4-FFF2-40B4-BE49-F238E27FC236}">
                <a16:creationId xmlns:a16="http://schemas.microsoft.com/office/drawing/2014/main" id="{16A38760-9607-4A64-B6E4-5D56055441BD}"/>
              </a:ext>
            </a:extLst>
          </p:cNvPr>
          <p:cNvPicPr>
            <a:picLocks noChangeAspect="1"/>
          </p:cNvPicPr>
          <p:nvPr/>
        </p:nvPicPr>
        <p:blipFill>
          <a:blip r:embed="rId8"/>
          <a:stretch>
            <a:fillRect/>
          </a:stretch>
        </p:blipFill>
        <p:spPr>
          <a:xfrm>
            <a:off x="3423397" y="0"/>
            <a:ext cx="5345206" cy="6858000"/>
          </a:xfrm>
          <a:prstGeom prst="rect">
            <a:avLst/>
          </a:prstGeom>
        </p:spPr>
      </p:pic>
    </p:spTree>
    <p:extLst>
      <p:ext uri="{BB962C8B-B14F-4D97-AF65-F5344CB8AC3E}">
        <p14:creationId xmlns:p14="http://schemas.microsoft.com/office/powerpoint/2010/main" val="1978467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1C78B-38A7-4F2C-BAC3-99678D5C94FC}"/>
              </a:ext>
            </a:extLst>
          </p:cNvPr>
          <p:cNvSpPr>
            <a:spLocks noGrp="1"/>
          </p:cNvSpPr>
          <p:nvPr>
            <p:ph type="title"/>
          </p:nvPr>
        </p:nvSpPr>
        <p:spPr>
          <a:xfrm>
            <a:off x="968189" y="427441"/>
            <a:ext cx="10058400" cy="1371600"/>
          </a:xfrm>
        </p:spPr>
        <p:txBody>
          <a:bodyPr>
            <a:normAutofit fontScale="90000"/>
          </a:bodyPr>
          <a:lstStyle/>
          <a:p>
            <a:pPr algn="ctr"/>
            <a:r>
              <a:rPr lang="en-US" b="1" dirty="0"/>
              <a:t>Filling in the Gaps-</a:t>
            </a:r>
            <a:br>
              <a:rPr lang="en-US" b="1" dirty="0"/>
            </a:br>
            <a:r>
              <a:rPr lang="en-US" b="1" dirty="0"/>
              <a:t>Connecting Literature to Primary Sources</a:t>
            </a:r>
          </a:p>
        </p:txBody>
      </p:sp>
      <p:sp>
        <p:nvSpPr>
          <p:cNvPr id="3" name="Content Placeholder 2">
            <a:extLst>
              <a:ext uri="{FF2B5EF4-FFF2-40B4-BE49-F238E27FC236}">
                <a16:creationId xmlns:a16="http://schemas.microsoft.com/office/drawing/2014/main" id="{11C4937F-513F-4D32-B7A7-AE3F12E63F03}"/>
              </a:ext>
            </a:extLst>
          </p:cNvPr>
          <p:cNvSpPr>
            <a:spLocks noGrp="1"/>
          </p:cNvSpPr>
          <p:nvPr>
            <p:ph idx="1"/>
          </p:nvPr>
        </p:nvSpPr>
        <p:spPr>
          <a:xfrm>
            <a:off x="5997389" y="2014194"/>
            <a:ext cx="5459506" cy="3931920"/>
          </a:xfrm>
        </p:spPr>
        <p:txBody>
          <a:bodyPr>
            <a:normAutofit/>
          </a:bodyPr>
          <a:lstStyle/>
          <a:p>
            <a:pPr marL="0" indent="0">
              <a:buNone/>
            </a:pPr>
            <a:r>
              <a:rPr lang="en-US" sz="4000" dirty="0"/>
              <a:t>In order to start filling in the answers and building a foundation of content knowledge, read “Mr. Lincoln’s Whiskers,” by Karen Winnick.</a:t>
            </a:r>
          </a:p>
        </p:txBody>
      </p:sp>
      <p:pic>
        <p:nvPicPr>
          <p:cNvPr id="4" name="Picture 3">
            <a:extLst>
              <a:ext uri="{FF2B5EF4-FFF2-40B4-BE49-F238E27FC236}">
                <a16:creationId xmlns:a16="http://schemas.microsoft.com/office/drawing/2014/main" id="{0D296B64-802C-4A83-98F7-91847C9D3595}"/>
              </a:ext>
            </a:extLst>
          </p:cNvPr>
          <p:cNvPicPr>
            <a:picLocks noChangeAspect="1"/>
          </p:cNvPicPr>
          <p:nvPr/>
        </p:nvPicPr>
        <p:blipFill>
          <a:blip r:embed="rId2"/>
          <a:stretch>
            <a:fillRect/>
          </a:stretch>
        </p:blipFill>
        <p:spPr>
          <a:xfrm>
            <a:off x="735105" y="2014194"/>
            <a:ext cx="4752975" cy="3638550"/>
          </a:xfrm>
          <a:prstGeom prst="rect">
            <a:avLst/>
          </a:prstGeom>
        </p:spPr>
      </p:pic>
    </p:spTree>
    <p:extLst>
      <p:ext uri="{BB962C8B-B14F-4D97-AF65-F5344CB8AC3E}">
        <p14:creationId xmlns:p14="http://schemas.microsoft.com/office/powerpoint/2010/main" val="3271561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53B9F58-4D54-4C41-ACFB-13100304AC35}"/>
              </a:ext>
            </a:extLst>
          </p:cNvPr>
          <p:cNvPicPr>
            <a:picLocks noChangeAspect="1"/>
          </p:cNvPicPr>
          <p:nvPr/>
        </p:nvPicPr>
        <p:blipFill>
          <a:blip r:embed="rId2"/>
          <a:stretch>
            <a:fillRect/>
          </a:stretch>
        </p:blipFill>
        <p:spPr>
          <a:xfrm>
            <a:off x="8923700" y="2532081"/>
            <a:ext cx="2793171" cy="2862606"/>
          </a:xfrm>
          <a:prstGeom prst="rect">
            <a:avLst/>
          </a:prstGeom>
        </p:spPr>
      </p:pic>
      <p:pic>
        <p:nvPicPr>
          <p:cNvPr id="2" name="Picture 1">
            <a:extLst>
              <a:ext uri="{FF2B5EF4-FFF2-40B4-BE49-F238E27FC236}">
                <a16:creationId xmlns:a16="http://schemas.microsoft.com/office/drawing/2014/main" id="{60DA2E34-4B29-42C2-AD8A-397F043C049A}"/>
              </a:ext>
            </a:extLst>
          </p:cNvPr>
          <p:cNvPicPr>
            <a:picLocks noChangeAspect="1"/>
          </p:cNvPicPr>
          <p:nvPr/>
        </p:nvPicPr>
        <p:blipFill>
          <a:blip r:embed="rId3"/>
          <a:stretch>
            <a:fillRect/>
          </a:stretch>
        </p:blipFill>
        <p:spPr>
          <a:xfrm>
            <a:off x="0" y="1259418"/>
            <a:ext cx="12192000" cy="4460865"/>
          </a:xfrm>
          <a:prstGeom prst="rect">
            <a:avLst/>
          </a:prstGeom>
        </p:spPr>
      </p:pic>
      <p:sp>
        <p:nvSpPr>
          <p:cNvPr id="3" name="TextBox 2">
            <a:extLst>
              <a:ext uri="{FF2B5EF4-FFF2-40B4-BE49-F238E27FC236}">
                <a16:creationId xmlns:a16="http://schemas.microsoft.com/office/drawing/2014/main" id="{B1E756E6-5919-4D56-901D-47C8BF6DD3C5}"/>
              </a:ext>
            </a:extLst>
          </p:cNvPr>
          <p:cNvSpPr txBox="1"/>
          <p:nvPr/>
        </p:nvSpPr>
        <p:spPr>
          <a:xfrm>
            <a:off x="3078480" y="1997697"/>
            <a:ext cx="2592391" cy="369332"/>
          </a:xfrm>
          <a:prstGeom prst="rect">
            <a:avLst/>
          </a:prstGeom>
          <a:noFill/>
        </p:spPr>
        <p:txBody>
          <a:bodyPr wrap="square" rtlCol="0">
            <a:spAutoFit/>
          </a:bodyPr>
          <a:lstStyle/>
          <a:p>
            <a:r>
              <a:rPr lang="en-US" dirty="0"/>
              <a:t>Letter to President Lincoln</a:t>
            </a:r>
          </a:p>
        </p:txBody>
      </p:sp>
      <p:sp>
        <p:nvSpPr>
          <p:cNvPr id="4" name="TextBox 3">
            <a:extLst>
              <a:ext uri="{FF2B5EF4-FFF2-40B4-BE49-F238E27FC236}">
                <a16:creationId xmlns:a16="http://schemas.microsoft.com/office/drawing/2014/main" id="{F4016047-7119-4865-AF42-DA3D3C9BD1A5}"/>
              </a:ext>
            </a:extLst>
          </p:cNvPr>
          <p:cNvSpPr txBox="1"/>
          <p:nvPr/>
        </p:nvSpPr>
        <p:spPr>
          <a:xfrm>
            <a:off x="2863474" y="2457062"/>
            <a:ext cx="3022401" cy="369332"/>
          </a:xfrm>
          <a:prstGeom prst="rect">
            <a:avLst/>
          </a:prstGeom>
          <a:noFill/>
        </p:spPr>
        <p:txBody>
          <a:bodyPr wrap="square" rtlCol="0">
            <a:spAutoFit/>
          </a:bodyPr>
          <a:lstStyle/>
          <a:p>
            <a:r>
              <a:rPr lang="en-US" dirty="0"/>
              <a:t>Grace Bedell, an 11 year old girl</a:t>
            </a:r>
          </a:p>
        </p:txBody>
      </p:sp>
      <p:sp>
        <p:nvSpPr>
          <p:cNvPr id="6" name="TextBox 5">
            <a:extLst>
              <a:ext uri="{FF2B5EF4-FFF2-40B4-BE49-F238E27FC236}">
                <a16:creationId xmlns:a16="http://schemas.microsoft.com/office/drawing/2014/main" id="{24C4ACAC-E6A5-48C5-9AA0-1F9D843E93CC}"/>
              </a:ext>
            </a:extLst>
          </p:cNvPr>
          <p:cNvSpPr txBox="1"/>
          <p:nvPr/>
        </p:nvSpPr>
        <p:spPr>
          <a:xfrm>
            <a:off x="2914224" y="2871223"/>
            <a:ext cx="2613308" cy="369332"/>
          </a:xfrm>
          <a:prstGeom prst="rect">
            <a:avLst/>
          </a:prstGeom>
          <a:noFill/>
        </p:spPr>
        <p:txBody>
          <a:bodyPr wrap="square" rtlCol="0">
            <a:spAutoFit/>
          </a:bodyPr>
          <a:lstStyle/>
          <a:p>
            <a:r>
              <a:rPr lang="en-US" dirty="0"/>
              <a:t>10/18/1860</a:t>
            </a:r>
          </a:p>
        </p:txBody>
      </p:sp>
      <p:sp>
        <p:nvSpPr>
          <p:cNvPr id="8" name="TextBox 7">
            <a:extLst>
              <a:ext uri="{FF2B5EF4-FFF2-40B4-BE49-F238E27FC236}">
                <a16:creationId xmlns:a16="http://schemas.microsoft.com/office/drawing/2014/main" id="{96C13156-5237-4BF5-8115-4C2236624995}"/>
              </a:ext>
            </a:extLst>
          </p:cNvPr>
          <p:cNvSpPr txBox="1"/>
          <p:nvPr/>
        </p:nvSpPr>
        <p:spPr>
          <a:xfrm>
            <a:off x="2879674" y="3182233"/>
            <a:ext cx="3006201" cy="646331"/>
          </a:xfrm>
          <a:prstGeom prst="rect">
            <a:avLst/>
          </a:prstGeom>
          <a:noFill/>
        </p:spPr>
        <p:txBody>
          <a:bodyPr wrap="square" rtlCol="0">
            <a:spAutoFit/>
          </a:bodyPr>
          <a:lstStyle/>
          <a:p>
            <a:r>
              <a:rPr lang="en-US" dirty="0"/>
              <a:t>Yes, because it was from a little girl being honest; from LOC</a:t>
            </a:r>
          </a:p>
        </p:txBody>
      </p:sp>
      <p:sp>
        <p:nvSpPr>
          <p:cNvPr id="9" name="TextBox 8">
            <a:extLst>
              <a:ext uri="{FF2B5EF4-FFF2-40B4-BE49-F238E27FC236}">
                <a16:creationId xmlns:a16="http://schemas.microsoft.com/office/drawing/2014/main" id="{FEB3830D-FF12-499F-BF41-3479F70BFD02}"/>
              </a:ext>
            </a:extLst>
          </p:cNvPr>
          <p:cNvSpPr txBox="1"/>
          <p:nvPr/>
        </p:nvSpPr>
        <p:spPr>
          <a:xfrm>
            <a:off x="3007360" y="3828564"/>
            <a:ext cx="2448560" cy="369332"/>
          </a:xfrm>
          <a:prstGeom prst="rect">
            <a:avLst/>
          </a:prstGeom>
          <a:noFill/>
        </p:spPr>
        <p:txBody>
          <a:bodyPr wrap="square" rtlCol="0">
            <a:spAutoFit/>
          </a:bodyPr>
          <a:lstStyle/>
          <a:p>
            <a:r>
              <a:rPr lang="en-US" dirty="0"/>
              <a:t>Did he reply?</a:t>
            </a:r>
          </a:p>
        </p:txBody>
      </p:sp>
      <p:sp>
        <p:nvSpPr>
          <p:cNvPr id="10" name="TextBox 9">
            <a:extLst>
              <a:ext uri="{FF2B5EF4-FFF2-40B4-BE49-F238E27FC236}">
                <a16:creationId xmlns:a16="http://schemas.microsoft.com/office/drawing/2014/main" id="{9CE37814-D3E9-497E-8E79-2DFB90F1561B}"/>
              </a:ext>
            </a:extLst>
          </p:cNvPr>
          <p:cNvSpPr txBox="1"/>
          <p:nvPr/>
        </p:nvSpPr>
        <p:spPr>
          <a:xfrm>
            <a:off x="2913899" y="4182104"/>
            <a:ext cx="3073599" cy="369332"/>
          </a:xfrm>
          <a:prstGeom prst="rect">
            <a:avLst/>
          </a:prstGeom>
          <a:noFill/>
        </p:spPr>
        <p:txBody>
          <a:bodyPr wrap="square" rtlCol="0">
            <a:spAutoFit/>
          </a:bodyPr>
          <a:lstStyle/>
          <a:p>
            <a:r>
              <a:rPr lang="en-US" dirty="0"/>
              <a:t>A letter from President Lincoln</a:t>
            </a:r>
          </a:p>
        </p:txBody>
      </p:sp>
      <p:sp>
        <p:nvSpPr>
          <p:cNvPr id="15" name="TextBox 14">
            <a:extLst>
              <a:ext uri="{FF2B5EF4-FFF2-40B4-BE49-F238E27FC236}">
                <a16:creationId xmlns:a16="http://schemas.microsoft.com/office/drawing/2014/main" id="{2F033D3A-B154-4A9D-9404-B836DDA44DF4}"/>
              </a:ext>
            </a:extLst>
          </p:cNvPr>
          <p:cNvSpPr txBox="1"/>
          <p:nvPr/>
        </p:nvSpPr>
        <p:spPr>
          <a:xfrm>
            <a:off x="2778965" y="4828435"/>
            <a:ext cx="3343465" cy="923330"/>
          </a:xfrm>
          <a:prstGeom prst="rect">
            <a:avLst/>
          </a:prstGeom>
          <a:noFill/>
        </p:spPr>
        <p:txBody>
          <a:bodyPr wrap="square" rtlCol="0">
            <a:spAutoFit/>
          </a:bodyPr>
          <a:lstStyle/>
          <a:p>
            <a:r>
              <a:rPr lang="en-US" dirty="0"/>
              <a:t>Election; if Lincoln is elected, country will be split; females couldn’t vote</a:t>
            </a:r>
          </a:p>
        </p:txBody>
      </p:sp>
      <p:sp>
        <p:nvSpPr>
          <p:cNvPr id="16" name="TextBox 15">
            <a:extLst>
              <a:ext uri="{FF2B5EF4-FFF2-40B4-BE49-F238E27FC236}">
                <a16:creationId xmlns:a16="http://schemas.microsoft.com/office/drawing/2014/main" id="{0660D7B4-DBF2-4F80-AEDD-F0D467A9A6A0}"/>
              </a:ext>
            </a:extLst>
          </p:cNvPr>
          <p:cNvSpPr txBox="1"/>
          <p:nvPr/>
        </p:nvSpPr>
        <p:spPr>
          <a:xfrm>
            <a:off x="9111121" y="1304136"/>
            <a:ext cx="2793171" cy="646331"/>
          </a:xfrm>
          <a:prstGeom prst="rect">
            <a:avLst/>
          </a:prstGeom>
          <a:noFill/>
        </p:spPr>
        <p:txBody>
          <a:bodyPr wrap="square" rtlCol="0">
            <a:spAutoFit/>
          </a:bodyPr>
          <a:lstStyle/>
          <a:p>
            <a:r>
              <a:rPr lang="en-US" dirty="0"/>
              <a:t>Grace was brave! Lincoln was caring.</a:t>
            </a:r>
          </a:p>
        </p:txBody>
      </p:sp>
      <p:sp>
        <p:nvSpPr>
          <p:cNvPr id="17" name="TextBox 16">
            <a:extLst>
              <a:ext uri="{FF2B5EF4-FFF2-40B4-BE49-F238E27FC236}">
                <a16:creationId xmlns:a16="http://schemas.microsoft.com/office/drawing/2014/main" id="{4F9D5F4B-1CC7-4707-AAA8-9FA12AFBCE6D}"/>
              </a:ext>
            </a:extLst>
          </p:cNvPr>
          <p:cNvSpPr txBox="1"/>
          <p:nvPr/>
        </p:nvSpPr>
        <p:spPr>
          <a:xfrm>
            <a:off x="9312326" y="1872755"/>
            <a:ext cx="975536" cy="369332"/>
          </a:xfrm>
          <a:prstGeom prst="rect">
            <a:avLst/>
          </a:prstGeom>
          <a:noFill/>
        </p:spPr>
        <p:txBody>
          <a:bodyPr wrap="square" rtlCol="0">
            <a:spAutoFit/>
          </a:bodyPr>
          <a:lstStyle/>
          <a:p>
            <a:r>
              <a:rPr lang="en-US" dirty="0"/>
              <a:t>no</a:t>
            </a:r>
          </a:p>
        </p:txBody>
      </p:sp>
      <p:sp>
        <p:nvSpPr>
          <p:cNvPr id="18" name="TextBox 17">
            <a:extLst>
              <a:ext uri="{FF2B5EF4-FFF2-40B4-BE49-F238E27FC236}">
                <a16:creationId xmlns:a16="http://schemas.microsoft.com/office/drawing/2014/main" id="{2689547E-5CA4-4C9D-86D8-CF041C8986D7}"/>
              </a:ext>
            </a:extLst>
          </p:cNvPr>
          <p:cNvSpPr txBox="1"/>
          <p:nvPr/>
        </p:nvSpPr>
        <p:spPr>
          <a:xfrm>
            <a:off x="9264980" y="2289004"/>
            <a:ext cx="975536" cy="369332"/>
          </a:xfrm>
          <a:prstGeom prst="rect">
            <a:avLst/>
          </a:prstGeom>
          <a:noFill/>
        </p:spPr>
        <p:txBody>
          <a:bodyPr wrap="square" rtlCol="0">
            <a:spAutoFit/>
          </a:bodyPr>
          <a:lstStyle/>
          <a:p>
            <a:r>
              <a:rPr lang="en-US" dirty="0"/>
              <a:t>no</a:t>
            </a:r>
          </a:p>
        </p:txBody>
      </p:sp>
      <p:sp>
        <p:nvSpPr>
          <p:cNvPr id="19" name="TextBox 18">
            <a:extLst>
              <a:ext uri="{FF2B5EF4-FFF2-40B4-BE49-F238E27FC236}">
                <a16:creationId xmlns:a16="http://schemas.microsoft.com/office/drawing/2014/main" id="{FE355E61-D9A2-416B-B2C6-D867E358D7CE}"/>
              </a:ext>
            </a:extLst>
          </p:cNvPr>
          <p:cNvSpPr txBox="1"/>
          <p:nvPr/>
        </p:nvSpPr>
        <p:spPr>
          <a:xfrm>
            <a:off x="8995312" y="2641516"/>
            <a:ext cx="3231238" cy="646331"/>
          </a:xfrm>
          <a:prstGeom prst="rect">
            <a:avLst/>
          </a:prstGeom>
          <a:noFill/>
        </p:spPr>
        <p:txBody>
          <a:bodyPr wrap="square" rtlCol="0">
            <a:spAutoFit/>
          </a:bodyPr>
          <a:lstStyle/>
          <a:p>
            <a:r>
              <a:rPr lang="en-US" dirty="0"/>
              <a:t>Grace and P. Lincoln were writing back and forth with each other.</a:t>
            </a:r>
          </a:p>
        </p:txBody>
      </p:sp>
      <p:sp>
        <p:nvSpPr>
          <p:cNvPr id="20" name="TextBox 19">
            <a:extLst>
              <a:ext uri="{FF2B5EF4-FFF2-40B4-BE49-F238E27FC236}">
                <a16:creationId xmlns:a16="http://schemas.microsoft.com/office/drawing/2014/main" id="{7E5CFCB1-5BD1-485C-87F7-AD433B56A66D}"/>
              </a:ext>
            </a:extLst>
          </p:cNvPr>
          <p:cNvSpPr txBox="1"/>
          <p:nvPr/>
        </p:nvSpPr>
        <p:spPr>
          <a:xfrm>
            <a:off x="8995312" y="3287847"/>
            <a:ext cx="2721559" cy="369332"/>
          </a:xfrm>
          <a:prstGeom prst="rect">
            <a:avLst/>
          </a:prstGeom>
          <a:noFill/>
        </p:spPr>
        <p:txBody>
          <a:bodyPr wrap="square" rtlCol="0">
            <a:spAutoFit/>
          </a:bodyPr>
          <a:lstStyle/>
          <a:p>
            <a:r>
              <a:rPr lang="en-US" dirty="0"/>
              <a:t>They corroborate</a:t>
            </a:r>
          </a:p>
        </p:txBody>
      </p:sp>
      <p:sp>
        <p:nvSpPr>
          <p:cNvPr id="21" name="TextBox 20">
            <a:extLst>
              <a:ext uri="{FF2B5EF4-FFF2-40B4-BE49-F238E27FC236}">
                <a16:creationId xmlns:a16="http://schemas.microsoft.com/office/drawing/2014/main" id="{68C4F61D-A26B-4825-B7EF-0089C700A6ED}"/>
              </a:ext>
            </a:extLst>
          </p:cNvPr>
          <p:cNvSpPr txBox="1"/>
          <p:nvPr/>
        </p:nvSpPr>
        <p:spPr>
          <a:xfrm>
            <a:off x="9328526" y="3756587"/>
            <a:ext cx="959336" cy="369332"/>
          </a:xfrm>
          <a:prstGeom prst="rect">
            <a:avLst/>
          </a:prstGeom>
          <a:noFill/>
        </p:spPr>
        <p:txBody>
          <a:bodyPr wrap="square" rtlCol="0">
            <a:spAutoFit/>
          </a:bodyPr>
          <a:lstStyle/>
          <a:p>
            <a:r>
              <a:rPr lang="en-US" dirty="0"/>
              <a:t>yes</a:t>
            </a:r>
          </a:p>
        </p:txBody>
      </p:sp>
      <p:sp>
        <p:nvSpPr>
          <p:cNvPr id="25" name="Content Placeholder 24">
            <a:extLst>
              <a:ext uri="{FF2B5EF4-FFF2-40B4-BE49-F238E27FC236}">
                <a16:creationId xmlns:a16="http://schemas.microsoft.com/office/drawing/2014/main" id="{923A65EF-762B-4B5A-B017-C6977EC822C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108075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down)">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down)">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down)">
                                      <p:cBhvr>
                                        <p:cTn id="57" dur="5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down)">
                                      <p:cBhvr>
                                        <p:cTn id="62" dur="500"/>
                                        <p:tgtEl>
                                          <p:spTgt spid="20"/>
                                        </p:tgtEl>
                                      </p:cBhvr>
                                    </p:animEffec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8" grpId="0"/>
      <p:bldP spid="9" grpId="0"/>
      <p:bldP spid="10" grpId="0"/>
      <p:bldP spid="15" grpId="0"/>
      <p:bldP spid="16" grpId="0"/>
      <p:bldP spid="17" grpId="0"/>
      <p:bldP spid="18" grpId="0"/>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E897F-657E-4560-9C2B-3B9DCF59EBE8}"/>
              </a:ext>
            </a:extLst>
          </p:cNvPr>
          <p:cNvSpPr>
            <a:spLocks noGrp="1"/>
          </p:cNvSpPr>
          <p:nvPr>
            <p:ph type="title"/>
          </p:nvPr>
        </p:nvSpPr>
        <p:spPr>
          <a:xfrm>
            <a:off x="6579450" y="727627"/>
            <a:ext cx="4957553" cy="1645920"/>
          </a:xfrm>
        </p:spPr>
        <p:txBody>
          <a:bodyPr>
            <a:normAutofit/>
          </a:bodyPr>
          <a:lstStyle/>
          <a:p>
            <a:r>
              <a:rPr lang="en-US" sz="4400" b="1"/>
              <a:t>LOC- Mr. Lincoln’s Whiskers</a:t>
            </a:r>
          </a:p>
        </p:txBody>
      </p:sp>
      <p:sp>
        <p:nvSpPr>
          <p:cNvPr id="10" name="Rectangle 9">
            <a:extLst>
              <a:ext uri="{FF2B5EF4-FFF2-40B4-BE49-F238E27FC236}">
                <a16:creationId xmlns:a16="http://schemas.microsoft.com/office/drawing/2014/main" id="{0BBB6B01-5B73-410C-B70E-8CF2FA470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654" y="727628"/>
            <a:ext cx="5367164" cy="5415552"/>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2" name="Rectangle 11">
            <a:extLst>
              <a:ext uri="{FF2B5EF4-FFF2-40B4-BE49-F238E27FC236}">
                <a16:creationId xmlns:a16="http://schemas.microsoft.com/office/drawing/2014/main" id="{8712F587-12D0-435C-8E3F-F44C36EE7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217" y="892220"/>
            <a:ext cx="5054517" cy="5097085"/>
          </a:xfrm>
          <a:prstGeom prst="rect">
            <a:avLst/>
          </a:prstGeom>
          <a:noFill/>
          <a:ln w="6350" cap="sq" cmpd="sng" algn="ctr">
            <a:solidFill>
              <a:schemeClr val="tx1">
                <a:lumMod val="75000"/>
                <a:lumOff val="25000"/>
              </a:schemeClr>
            </a:solidFill>
            <a:prstDash val="solid"/>
            <a:miter lim="800000"/>
          </a:ln>
          <a:effectLst/>
        </p:spPr>
      </p:sp>
      <p:pic>
        <p:nvPicPr>
          <p:cNvPr id="5" name="Picture 4">
            <a:extLst>
              <a:ext uri="{FF2B5EF4-FFF2-40B4-BE49-F238E27FC236}">
                <a16:creationId xmlns:a16="http://schemas.microsoft.com/office/drawing/2014/main" id="{8E88BFFF-8298-475B-8D9E-647DB95D7D37}"/>
              </a:ext>
            </a:extLst>
          </p:cNvPr>
          <p:cNvPicPr>
            <a:picLocks noChangeAspect="1"/>
          </p:cNvPicPr>
          <p:nvPr/>
        </p:nvPicPr>
        <p:blipFill>
          <a:blip r:embed="rId2"/>
          <a:stretch>
            <a:fillRect/>
          </a:stretch>
        </p:blipFill>
        <p:spPr>
          <a:xfrm>
            <a:off x="1315163" y="1206900"/>
            <a:ext cx="4194623" cy="4462365"/>
          </a:xfrm>
          <a:prstGeom prst="rect">
            <a:avLst/>
          </a:prstGeom>
        </p:spPr>
      </p:pic>
      <p:sp>
        <p:nvSpPr>
          <p:cNvPr id="3" name="Content Placeholder 2">
            <a:extLst>
              <a:ext uri="{FF2B5EF4-FFF2-40B4-BE49-F238E27FC236}">
                <a16:creationId xmlns:a16="http://schemas.microsoft.com/office/drawing/2014/main" id="{50E74E56-F9EB-4EE6-BADC-04B49B2E9081}"/>
              </a:ext>
            </a:extLst>
          </p:cNvPr>
          <p:cNvSpPr>
            <a:spLocks noGrp="1"/>
          </p:cNvSpPr>
          <p:nvPr>
            <p:ph idx="1"/>
          </p:nvPr>
        </p:nvSpPr>
        <p:spPr>
          <a:xfrm>
            <a:off x="6579450" y="2538919"/>
            <a:ext cx="4957554" cy="3496120"/>
          </a:xfrm>
        </p:spPr>
        <p:txBody>
          <a:bodyPr>
            <a:normAutofit/>
          </a:bodyPr>
          <a:lstStyle/>
          <a:p>
            <a:pPr marL="0" indent="0">
              <a:lnSpc>
                <a:spcPct val="90000"/>
              </a:lnSpc>
              <a:buNone/>
            </a:pPr>
            <a:r>
              <a:rPr lang="en-US" sz="1700"/>
              <a:t>Staff at the Library of Congress developed a lesson plan and primary source set around Mr. Lincoln’s whiskers and various primary sources in their collections, so this is the perfect set of primary sources to utilize.  </a:t>
            </a:r>
          </a:p>
          <a:p>
            <a:pPr marL="0" indent="0">
              <a:lnSpc>
                <a:spcPct val="90000"/>
              </a:lnSpc>
              <a:buNone/>
            </a:pPr>
            <a:endParaRPr lang="en-US" sz="1700"/>
          </a:p>
          <a:p>
            <a:pPr marL="0" indent="0">
              <a:lnSpc>
                <a:spcPct val="90000"/>
              </a:lnSpc>
              <a:buNone/>
            </a:pPr>
            <a:r>
              <a:rPr lang="en-US" sz="1700"/>
              <a:t>A book backdrop activity centers around a piece of children’s literature that either focuses explicitly on a historical event or focuses on content that can be tied to other social studies themes.</a:t>
            </a:r>
          </a:p>
          <a:p>
            <a:pPr marL="0" indent="0">
              <a:lnSpc>
                <a:spcPct val="90000"/>
              </a:lnSpc>
              <a:buNone/>
            </a:pPr>
            <a:r>
              <a:rPr lang="en-US" sz="1700"/>
              <a:t> </a:t>
            </a:r>
            <a:r>
              <a:rPr lang="en-US" sz="1700">
                <a:hlinkClick r:id="rId3"/>
              </a:rPr>
              <a:t>http://www.loc.gov/teachers/professionaldevelopment/tpsdirect/pdf/Book-Backdrops.pdf</a:t>
            </a:r>
            <a:endParaRPr lang="en-US" sz="1700"/>
          </a:p>
        </p:txBody>
      </p:sp>
    </p:spTree>
    <p:extLst>
      <p:ext uri="{BB962C8B-B14F-4D97-AF65-F5344CB8AC3E}">
        <p14:creationId xmlns:p14="http://schemas.microsoft.com/office/powerpoint/2010/main" val="1870539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321147-EFC0-4C60-8E92-BB669DE9A950}"/>
              </a:ext>
            </a:extLst>
          </p:cNvPr>
          <p:cNvSpPr>
            <a:spLocks noGrp="1"/>
          </p:cNvSpPr>
          <p:nvPr>
            <p:ph idx="1"/>
          </p:nvPr>
        </p:nvSpPr>
        <p:spPr>
          <a:xfrm>
            <a:off x="770963" y="2249245"/>
            <a:ext cx="10506637" cy="3867208"/>
          </a:xfrm>
        </p:spPr>
        <p:txBody>
          <a:bodyPr>
            <a:normAutofit lnSpcReduction="10000"/>
          </a:bodyPr>
          <a:lstStyle/>
          <a:p>
            <a:pPr marL="0" indent="0">
              <a:buNone/>
            </a:pPr>
            <a:r>
              <a:rPr lang="en-US" sz="2400" dirty="0"/>
              <a:t>Other resources to be utilized can be found on the “Candidate Lincoln” portion of the Library of Congress’ website: “With Malice Toward None: The Abraham Lincoln Bicentennial Exhibition”, which includes a letter that Grace Bedell wrote to J.E. Boos, 58 years after the event, on May 8, 1918, in which she wrote:</a:t>
            </a:r>
          </a:p>
          <a:p>
            <a:pPr marL="0" indent="0">
              <a:buNone/>
            </a:pPr>
            <a:endParaRPr lang="en-US" dirty="0"/>
          </a:p>
          <a:p>
            <a:pPr marL="274320" lvl="1" indent="0">
              <a:spcBef>
                <a:spcPts val="0"/>
              </a:spcBef>
              <a:buNone/>
            </a:pPr>
            <a:r>
              <a:rPr lang="en-US" sz="2400" dirty="0"/>
              <a:t>“I think I must have been rather disappointed when my father brought from some meeting a crude and glaring picture of Lincoln and Hamlin. The two were surrounded by way of frame with a rail fence. Searching about in my mind for something which would improve </a:t>
            </a:r>
            <a:r>
              <a:rPr lang="en-US" sz="2400" dirty="0" err="1"/>
              <a:t>Mr</a:t>
            </a:r>
            <a:r>
              <a:rPr lang="en-US" sz="2400" dirty="0"/>
              <a:t> Lincolns face […]."</a:t>
            </a:r>
          </a:p>
          <a:p>
            <a:pPr marL="0" indent="0">
              <a:buNone/>
            </a:pPr>
            <a:endParaRPr lang="en-US" dirty="0"/>
          </a:p>
          <a:p>
            <a:pPr marL="0" indent="0">
              <a:buNone/>
            </a:pPr>
            <a:r>
              <a:rPr lang="en-US" dirty="0">
                <a:hlinkClick r:id="rId2"/>
              </a:rPr>
              <a:t>www.loc.gov/exhibits/lincoln/candidate-lincoln.html</a:t>
            </a:r>
            <a:r>
              <a:rPr lang="en-US" dirty="0"/>
              <a:t> </a:t>
            </a:r>
          </a:p>
        </p:txBody>
      </p:sp>
      <p:pic>
        <p:nvPicPr>
          <p:cNvPr id="4" name="Picture 3">
            <a:extLst>
              <a:ext uri="{FF2B5EF4-FFF2-40B4-BE49-F238E27FC236}">
                <a16:creationId xmlns:a16="http://schemas.microsoft.com/office/drawing/2014/main" id="{3241AAF4-B39E-4DA9-AE83-43811B9FE80B}"/>
              </a:ext>
            </a:extLst>
          </p:cNvPr>
          <p:cNvPicPr>
            <a:picLocks noChangeAspect="1"/>
          </p:cNvPicPr>
          <p:nvPr/>
        </p:nvPicPr>
        <p:blipFill>
          <a:blip r:embed="rId3"/>
          <a:stretch>
            <a:fillRect/>
          </a:stretch>
        </p:blipFill>
        <p:spPr>
          <a:xfrm>
            <a:off x="2719106" y="741547"/>
            <a:ext cx="6610350" cy="1000125"/>
          </a:xfrm>
          <a:prstGeom prst="rect">
            <a:avLst/>
          </a:prstGeom>
        </p:spPr>
      </p:pic>
    </p:spTree>
    <p:extLst>
      <p:ext uri="{BB962C8B-B14F-4D97-AF65-F5344CB8AC3E}">
        <p14:creationId xmlns:p14="http://schemas.microsoft.com/office/powerpoint/2010/main" val="428107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Savon">
      <a:maj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3F20CFC1-E34F-405B-AA49-5BE0E194F1B3}"/>
    </a:ext>
  </a:extLst>
</a:theme>
</file>

<file path=docProps/app.xml><?xml version="1.0" encoding="utf-8"?>
<Properties xmlns="http://schemas.openxmlformats.org/officeDocument/2006/extended-properties" xmlns:vt="http://schemas.openxmlformats.org/officeDocument/2006/docPropsVTypes">
  <Template/>
  <TotalTime>14634</TotalTime>
  <Words>995</Words>
  <Application>Microsoft Office PowerPoint</Application>
  <PresentationFormat>Widescreen</PresentationFormat>
  <Paragraphs>75</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Adobe Devanagari</vt:lpstr>
      <vt:lpstr>AdvOT8cb2ddbd</vt:lpstr>
      <vt:lpstr>AdvOT8cb2ddbd+20</vt:lpstr>
      <vt:lpstr>Arial</vt:lpstr>
      <vt:lpstr>Garamond</vt:lpstr>
      <vt:lpstr>Times New Roman</vt:lpstr>
      <vt:lpstr>Savon</vt:lpstr>
      <vt:lpstr>The power of agentic women and sources</vt:lpstr>
      <vt:lpstr>Library of Congress Primary Sources</vt:lpstr>
      <vt:lpstr>Florida Standards</vt:lpstr>
      <vt:lpstr>PowerPoint Presentation</vt:lpstr>
      <vt:lpstr>Working with novice-level historical thinkers</vt:lpstr>
      <vt:lpstr>Filling in the Gaps- Connecting Literature to Primary Sources</vt:lpstr>
      <vt:lpstr>PowerPoint Presentation</vt:lpstr>
      <vt:lpstr>LOC- Mr. Lincoln’s Whiskers</vt:lpstr>
      <vt:lpstr>PowerPoint Presentation</vt:lpstr>
      <vt:lpstr>Independent historical inquiry-  The S.O.U.R.C.E. Framework</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experiment called the constitution</dc:title>
  <dc:creator>Lavallee Carol</dc:creator>
  <cp:lastModifiedBy>Purdin Tammara</cp:lastModifiedBy>
  <cp:revision>139</cp:revision>
  <dcterms:created xsi:type="dcterms:W3CDTF">2018-01-21T18:23:22Z</dcterms:created>
  <dcterms:modified xsi:type="dcterms:W3CDTF">2019-09-19T16:13:52Z</dcterms:modified>
</cp:coreProperties>
</file>